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7" r:id="rId2"/>
    <p:sldId id="258" r:id="rId3"/>
    <p:sldId id="263" r:id="rId4"/>
    <p:sldId id="266" r:id="rId5"/>
    <p:sldId id="259" r:id="rId6"/>
    <p:sldId id="264" r:id="rId7"/>
    <p:sldId id="261" r:id="rId8"/>
    <p:sldId id="268" r:id="rId9"/>
    <p:sldId id="267" r:id="rId10"/>
    <p:sldId id="265" r:id="rId11"/>
    <p:sldId id="262"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napToObjects="1">
      <p:cViewPr varScale="1">
        <p:scale>
          <a:sx n="58" d="100"/>
          <a:sy n="58" d="100"/>
        </p:scale>
        <p:origin x="2419" y="86"/>
      </p:cViewPr>
      <p:guideLst>
        <p:guide orient="horz" pos="3168"/>
        <p:guide pos="244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0644D-8D1B-451C-97F6-DD58F77892EF}" type="datetimeFigureOut">
              <a:rPr lang="en-US" smtClean="0"/>
              <a:t>12/7/2016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AD2F6-06BE-435B-B374-2E8CAFFD5A76}" type="slidenum">
              <a:rPr lang="en-US" smtClean="0"/>
              <a:t>‹#›</a:t>
            </a:fld>
            <a:endParaRPr lang="en-US"/>
          </a:p>
        </p:txBody>
      </p:sp>
    </p:spTree>
    <p:extLst>
      <p:ext uri="{BB962C8B-B14F-4D97-AF65-F5344CB8AC3E}">
        <p14:creationId xmlns:p14="http://schemas.microsoft.com/office/powerpoint/2010/main" val="57784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CAD2F6-06BE-435B-B374-2E8CAFFD5A76}" type="slidenum">
              <a:rPr lang="en-US" smtClean="0"/>
              <a:t>3</a:t>
            </a:fld>
            <a:endParaRPr lang="en-US"/>
          </a:p>
        </p:txBody>
      </p:sp>
    </p:spTree>
    <p:extLst>
      <p:ext uri="{BB962C8B-B14F-4D97-AF65-F5344CB8AC3E}">
        <p14:creationId xmlns:p14="http://schemas.microsoft.com/office/powerpoint/2010/main" val="13767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7C4620-406C-2746-B6A4-BA5676CEE14A}"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87263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C4620-406C-2746-B6A4-BA5676CEE14A}"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68080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C4620-406C-2746-B6A4-BA5676CEE14A}"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114235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C4620-406C-2746-B6A4-BA5676CEE14A}"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302716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7C4620-406C-2746-B6A4-BA5676CEE14A}"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189187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7C4620-406C-2746-B6A4-BA5676CEE14A}"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261978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7C4620-406C-2746-B6A4-BA5676CEE14A}" type="datetimeFigureOut">
              <a:rPr lang="en-US" smtClean="0"/>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168382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7C4620-406C-2746-B6A4-BA5676CEE14A}"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156611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C4620-406C-2746-B6A4-BA5676CEE14A}" type="datetimeFigureOut">
              <a:rPr lang="en-US" smtClean="0"/>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240110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C4620-406C-2746-B6A4-BA5676CEE14A}"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255197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C4620-406C-2746-B6A4-BA5676CEE14A}"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8B5BF-CD4C-3747-8CBC-A9D4C6006DEF}" type="slidenum">
              <a:rPr lang="en-US" smtClean="0"/>
              <a:t>‹#›</a:t>
            </a:fld>
            <a:endParaRPr lang="en-US"/>
          </a:p>
        </p:txBody>
      </p:sp>
    </p:spTree>
    <p:extLst>
      <p:ext uri="{BB962C8B-B14F-4D97-AF65-F5344CB8AC3E}">
        <p14:creationId xmlns:p14="http://schemas.microsoft.com/office/powerpoint/2010/main" val="153737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FA7C4620-406C-2746-B6A4-BA5676CEE14A}" type="datetimeFigureOut">
              <a:rPr lang="en-US" smtClean="0"/>
              <a:t>12/7/2016</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A4D8B5BF-CD4C-3747-8CBC-A9D4C6006DEF}" type="slidenum">
              <a:rPr lang="en-US" smtClean="0"/>
              <a:t>‹#›</a:t>
            </a:fld>
            <a:endParaRPr lang="en-US"/>
          </a:p>
        </p:txBody>
      </p:sp>
    </p:spTree>
    <p:extLst>
      <p:ext uri="{BB962C8B-B14F-4D97-AF65-F5344CB8AC3E}">
        <p14:creationId xmlns:p14="http://schemas.microsoft.com/office/powerpoint/2010/main" val="394955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video" Target="https://www.youtube.com/embed/HyGpBQFBlis"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6" y="1409365"/>
            <a:ext cx="7772400" cy="3525393"/>
          </a:xfrm>
          <a:prstGeom prst="rect">
            <a:avLst/>
          </a:prstGeom>
        </p:spPr>
      </p:pic>
      <p:sp>
        <p:nvSpPr>
          <p:cNvPr id="8" name="TextBox 7"/>
          <p:cNvSpPr txBox="1"/>
          <p:nvPr/>
        </p:nvSpPr>
        <p:spPr>
          <a:xfrm>
            <a:off x="-879251" y="494308"/>
            <a:ext cx="5802998" cy="677108"/>
          </a:xfrm>
          <a:prstGeom prst="rect">
            <a:avLst/>
          </a:prstGeom>
          <a:noFill/>
        </p:spPr>
        <p:txBody>
          <a:bodyPr wrap="square" rtlCol="0">
            <a:spAutoFit/>
          </a:bodyPr>
          <a:lstStyle/>
          <a:p>
            <a:pPr algn="ctr"/>
            <a:r>
              <a:rPr lang="en-US" b="1" dirty="0" smtClean="0">
                <a:solidFill>
                  <a:schemeClr val="bg1"/>
                </a:solidFill>
                <a:latin typeface="Eurostile"/>
                <a:cs typeface="Eurostile"/>
              </a:rPr>
              <a:t>Vernie ‘Cal’ Marshall III,  Waco, TX  </a:t>
            </a:r>
          </a:p>
          <a:p>
            <a:pPr algn="ctr"/>
            <a:r>
              <a:rPr lang="en-US" sz="2000" b="1" dirty="0" smtClean="0">
                <a:solidFill>
                  <a:schemeClr val="bg1"/>
                </a:solidFill>
                <a:latin typeface="Eurostile"/>
                <a:cs typeface="Eurostile"/>
              </a:rPr>
              <a:t> </a:t>
            </a:r>
            <a:r>
              <a:rPr lang="en-US" sz="1400" b="1" dirty="0" smtClean="0">
                <a:solidFill>
                  <a:schemeClr val="bg1"/>
                </a:solidFill>
                <a:latin typeface="Eurostile"/>
                <a:cs typeface="Eurostile"/>
              </a:rPr>
              <a:t>254.447.0984</a:t>
            </a:r>
            <a:endParaRPr lang="en-US" sz="1400" b="1" dirty="0">
              <a:solidFill>
                <a:schemeClr val="bg1"/>
              </a:solidFill>
              <a:latin typeface="Eurostile"/>
              <a:cs typeface="Eurostile"/>
            </a:endParaRPr>
          </a:p>
        </p:txBody>
      </p:sp>
      <p:sp>
        <p:nvSpPr>
          <p:cNvPr id="15" name="TextBox 14"/>
          <p:cNvSpPr txBox="1"/>
          <p:nvPr/>
        </p:nvSpPr>
        <p:spPr>
          <a:xfrm>
            <a:off x="0" y="4934758"/>
            <a:ext cx="7757634" cy="769441"/>
          </a:xfrm>
          <a:prstGeom prst="rect">
            <a:avLst/>
          </a:prstGeom>
          <a:noFill/>
        </p:spPr>
        <p:txBody>
          <a:bodyPr wrap="square" rtlCol="0">
            <a:spAutoFit/>
          </a:bodyPr>
          <a:lstStyle/>
          <a:p>
            <a:pPr algn="ctr"/>
            <a:r>
              <a:rPr lang="en-US" sz="4400" b="1" dirty="0" smtClean="0">
                <a:solidFill>
                  <a:srgbClr val="FFFFFF"/>
                </a:solidFill>
                <a:latin typeface="Mongolian Baiti"/>
                <a:cs typeface="Mongolian Baiti"/>
              </a:rPr>
              <a:t>Keller Williams</a:t>
            </a:r>
          </a:p>
        </p:txBody>
      </p:sp>
      <p:sp>
        <p:nvSpPr>
          <p:cNvPr id="19" name="TextBox 18"/>
          <p:cNvSpPr txBox="1"/>
          <p:nvPr/>
        </p:nvSpPr>
        <p:spPr>
          <a:xfrm>
            <a:off x="5364358" y="1364545"/>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Farm &amp; Land</a:t>
            </a:r>
            <a:endParaRPr lang="en-US" sz="850" i="1" dirty="0">
              <a:solidFill>
                <a:schemeClr val="bg1"/>
              </a:solidFill>
              <a:latin typeface="Eurostile"/>
              <a:cs typeface="Eurostile"/>
            </a:endParaRPr>
          </a:p>
        </p:txBody>
      </p:sp>
      <p:sp>
        <p:nvSpPr>
          <p:cNvPr id="21" name="TextBox 20"/>
          <p:cNvSpPr txBox="1"/>
          <p:nvPr/>
        </p:nvSpPr>
        <p:spPr>
          <a:xfrm>
            <a:off x="14766" y="9367249"/>
            <a:ext cx="7757634" cy="646331"/>
          </a:xfrm>
          <a:prstGeom prst="rect">
            <a:avLst/>
          </a:prstGeom>
          <a:noFill/>
        </p:spPr>
        <p:txBody>
          <a:bodyPr wrap="square" rtlCol="0">
            <a:spAutoFit/>
          </a:bodyPr>
          <a:lstStyle/>
          <a:p>
            <a:pPr algn="r"/>
            <a:r>
              <a:rPr lang="en-US" dirty="0" smtClean="0">
                <a:solidFill>
                  <a:schemeClr val="bg1"/>
                </a:solidFill>
                <a:latin typeface="Eurostile"/>
                <a:cs typeface="Eurostile"/>
              </a:rPr>
              <a:t>(254) 447-0984</a:t>
            </a:r>
          </a:p>
          <a:p>
            <a:pPr algn="r"/>
            <a:r>
              <a:rPr lang="en-US"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23" name="TextBox 22"/>
          <p:cNvSpPr txBox="1"/>
          <p:nvPr/>
        </p:nvSpPr>
        <p:spPr>
          <a:xfrm>
            <a:off x="14766" y="5656192"/>
            <a:ext cx="7757634" cy="523220"/>
          </a:xfrm>
          <a:prstGeom prst="rect">
            <a:avLst/>
          </a:prstGeom>
          <a:noFill/>
        </p:spPr>
        <p:txBody>
          <a:bodyPr wrap="square" rtlCol="0">
            <a:spAutoFit/>
          </a:bodyPr>
          <a:lstStyle/>
          <a:p>
            <a:pPr algn="ctr"/>
            <a:r>
              <a:rPr lang="en-US" sz="2800" b="1" i="1" dirty="0" smtClean="0">
                <a:solidFill>
                  <a:srgbClr val="FFFFFF"/>
                </a:solidFill>
                <a:latin typeface="Mongolian Baiti"/>
                <a:cs typeface="Mongolian Baiti"/>
              </a:rPr>
              <a:t>Farm &amp; Ranch</a:t>
            </a:r>
          </a:p>
        </p:txBody>
      </p:sp>
      <p:sp>
        <p:nvSpPr>
          <p:cNvPr id="4" name="AutoShape 2" descr="Displaying Page_Main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097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19" name="TextBox 18"/>
          <p:cNvSpPr txBox="1"/>
          <p:nvPr/>
        </p:nvSpPr>
        <p:spPr>
          <a:xfrm>
            <a:off x="5832531" y="1273883"/>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Local Expertise…International Reach!</a:t>
            </a:r>
            <a:endParaRPr lang="en-US" sz="850" i="1" dirty="0">
              <a:solidFill>
                <a:schemeClr val="bg1"/>
              </a:solidFill>
              <a:latin typeface="Eurostile"/>
              <a:cs typeface="Eurostile"/>
            </a:endParaRPr>
          </a:p>
        </p:txBody>
      </p:sp>
      <p:sp>
        <p:nvSpPr>
          <p:cNvPr id="20" name="TextBox 19"/>
          <p:cNvSpPr txBox="1"/>
          <p:nvPr/>
        </p:nvSpPr>
        <p:spPr>
          <a:xfrm>
            <a:off x="4203390" y="8818443"/>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16" name="TextBox 15"/>
          <p:cNvSpPr txBox="1"/>
          <p:nvPr/>
        </p:nvSpPr>
        <p:spPr>
          <a:xfrm>
            <a:off x="0" y="8835260"/>
            <a:ext cx="4103821" cy="892552"/>
          </a:xfrm>
          <a:prstGeom prst="rect">
            <a:avLst/>
          </a:prstGeom>
          <a:noFill/>
        </p:spPr>
        <p:txBody>
          <a:bodyPr wrap="square" rtlCol="0">
            <a:spAutoFit/>
          </a:bodyPr>
          <a:lstStyle/>
          <a:p>
            <a:pPr algn="ctr"/>
            <a:r>
              <a:rPr lang="en-US" sz="2600" b="1" dirty="0" smtClean="0">
                <a:solidFill>
                  <a:srgbClr val="FFFFFF"/>
                </a:solidFill>
                <a:latin typeface="Eurostile"/>
                <a:cs typeface="Eurostile"/>
              </a:rPr>
              <a:t> Financing</a:t>
            </a:r>
            <a:br>
              <a:rPr lang="en-US" sz="2600" b="1" dirty="0" smtClean="0">
                <a:solidFill>
                  <a:srgbClr val="FFFFFF"/>
                </a:solidFill>
                <a:latin typeface="Eurostile"/>
                <a:cs typeface="Eurostile"/>
              </a:rPr>
            </a:br>
            <a:r>
              <a:rPr lang="en-US" sz="2600" b="1" dirty="0" smtClean="0">
                <a:solidFill>
                  <a:srgbClr val="FFFFFF"/>
                </a:solidFill>
                <a:latin typeface="Eurostile"/>
                <a:cs typeface="Eurostile"/>
              </a:rPr>
              <a:t>Breakdown</a:t>
            </a:r>
            <a:endParaRPr lang="en-US" sz="2600" b="1" dirty="0">
              <a:solidFill>
                <a:srgbClr val="FFFFFF"/>
              </a:solidFill>
              <a:latin typeface="Eurostile"/>
              <a:cs typeface="Eurostile"/>
            </a:endParaRPr>
          </a:p>
        </p:txBody>
      </p:sp>
      <p:sp>
        <p:nvSpPr>
          <p:cNvPr id="22" name="TextBox 21"/>
          <p:cNvSpPr txBox="1"/>
          <p:nvPr/>
        </p:nvSpPr>
        <p:spPr>
          <a:xfrm>
            <a:off x="29532" y="1054505"/>
            <a:ext cx="7742868" cy="7448193"/>
          </a:xfrm>
          <a:prstGeom prst="rect">
            <a:avLst/>
          </a:prstGeom>
          <a:noFill/>
        </p:spPr>
        <p:txBody>
          <a:bodyPr wrap="square" rtlCol="0">
            <a:spAutoFit/>
          </a:bodyPr>
          <a:lstStyle/>
          <a:p>
            <a:r>
              <a:rPr lang="en-US" sz="2800" dirty="0" smtClean="0">
                <a:effectLst/>
              </a:rPr>
              <a:t> Financing Breakdown</a:t>
            </a:r>
          </a:p>
          <a:p>
            <a:r>
              <a:rPr lang="en-US" sz="2800" dirty="0">
                <a:effectLst/>
              </a:rPr>
              <a:t>	</a:t>
            </a:r>
            <a:r>
              <a:rPr lang="en-US" sz="2000" dirty="0" smtClean="0">
                <a:effectLst/>
              </a:rPr>
              <a:t>Address – 536 CR 2365</a:t>
            </a:r>
            <a:endParaRPr lang="en-US" sz="2000" dirty="0" smtClean="0">
              <a:effectLst/>
            </a:endParaRPr>
          </a:p>
          <a:p>
            <a:r>
              <a:rPr lang="en-US" sz="2000" dirty="0">
                <a:effectLst/>
              </a:rPr>
              <a:t>	</a:t>
            </a:r>
            <a:r>
              <a:rPr lang="en-US" sz="2000" dirty="0" smtClean="0"/>
              <a:t>City</a:t>
            </a:r>
            <a:r>
              <a:rPr lang="en-US" sz="2000" dirty="0" smtClean="0">
                <a:effectLst/>
              </a:rPr>
              <a:t>, State </a:t>
            </a:r>
            <a:r>
              <a:rPr lang="en-US" sz="2000" dirty="0" smtClean="0">
                <a:effectLst/>
              </a:rPr>
              <a:t>Zip – Meridian, </a:t>
            </a:r>
            <a:r>
              <a:rPr lang="en-US" sz="2000" dirty="0" err="1" smtClean="0">
                <a:effectLst/>
              </a:rPr>
              <a:t>Tx</a:t>
            </a:r>
            <a:r>
              <a:rPr lang="en-US" sz="2000" dirty="0" smtClean="0">
                <a:effectLst/>
              </a:rPr>
              <a:t>. </a:t>
            </a:r>
            <a:r>
              <a:rPr lang="en-US" sz="2000" dirty="0" smtClean="0"/>
              <a:t>76665</a:t>
            </a:r>
            <a:endParaRPr lang="en-US" sz="2000" dirty="0" smtClean="0">
              <a:effectLst/>
            </a:endParaRPr>
          </a:p>
          <a:p>
            <a:endParaRPr lang="en-US" dirty="0">
              <a:effectLst/>
            </a:endParaRPr>
          </a:p>
          <a:p>
            <a:r>
              <a:rPr lang="en-US" dirty="0" smtClean="0">
                <a:effectLst/>
              </a:rPr>
              <a:t>	</a:t>
            </a:r>
          </a:p>
          <a:p>
            <a:r>
              <a:rPr lang="en-US" dirty="0">
                <a:effectLst/>
              </a:rPr>
              <a:t>	</a:t>
            </a:r>
            <a:r>
              <a:rPr lang="en-US" dirty="0" smtClean="0">
                <a:effectLst/>
              </a:rPr>
              <a:t>Sales Price-</a:t>
            </a:r>
            <a:r>
              <a:rPr lang="en-US" dirty="0" smtClean="0">
                <a:effectLst/>
              </a:rPr>
              <a:t>--------------------------------------------------------------$365,000</a:t>
            </a:r>
            <a:r>
              <a:rPr lang="en-US" dirty="0" smtClean="0">
                <a:effectLst/>
              </a:rPr>
              <a:t/>
            </a:r>
            <a:br>
              <a:rPr lang="en-US" dirty="0" smtClean="0">
                <a:effectLst/>
              </a:rPr>
            </a:br>
            <a:endParaRPr lang="en-US" dirty="0" smtClean="0">
              <a:effectLst/>
            </a:endParaRPr>
          </a:p>
          <a:p>
            <a:r>
              <a:rPr lang="en-US" dirty="0" smtClean="0">
                <a:effectLst/>
              </a:rPr>
              <a:t>	Less 15% - Cash Down-</a:t>
            </a:r>
            <a:r>
              <a:rPr lang="en-US" dirty="0" smtClean="0">
                <a:effectLst/>
              </a:rPr>
              <a:t>-------------------------------------------------$54,750</a:t>
            </a:r>
            <a:endParaRPr lang="en-US" dirty="0" smtClean="0">
              <a:effectLst/>
            </a:endParaRPr>
          </a:p>
          <a:p>
            <a:r>
              <a:rPr lang="en-US" dirty="0" smtClean="0">
                <a:effectLst/>
              </a:rPr>
              <a:t/>
            </a:r>
            <a:br>
              <a:rPr lang="en-US" dirty="0" smtClean="0">
                <a:effectLst/>
              </a:rPr>
            </a:br>
            <a:r>
              <a:rPr lang="en-US" dirty="0" smtClean="0">
                <a:effectLst/>
              </a:rPr>
              <a:t>	Amount Financed-</a:t>
            </a:r>
            <a:r>
              <a:rPr lang="en-US" dirty="0" smtClean="0">
                <a:effectLst/>
              </a:rPr>
              <a:t>-----------------------------------------------------$310,250</a:t>
            </a:r>
            <a:r>
              <a:rPr lang="en-US" dirty="0" smtClean="0">
                <a:effectLst/>
              </a:rPr>
              <a:t/>
            </a:r>
            <a:br>
              <a:rPr lang="en-US" dirty="0" smtClean="0">
                <a:effectLst/>
              </a:rPr>
            </a:br>
            <a:r>
              <a:rPr lang="en-US" dirty="0" smtClean="0">
                <a:effectLst/>
              </a:rPr>
              <a:t/>
            </a:r>
            <a:br>
              <a:rPr lang="en-US" dirty="0" smtClean="0">
                <a:effectLst/>
              </a:rPr>
            </a:br>
            <a:r>
              <a:rPr lang="en-US" dirty="0" smtClean="0">
                <a:effectLst/>
              </a:rPr>
              <a:t>	__________________________________________________________</a:t>
            </a:r>
            <a:br>
              <a:rPr lang="en-US" dirty="0" smtClean="0">
                <a:effectLst/>
              </a:rPr>
            </a:br>
            <a:r>
              <a:rPr lang="en-US" dirty="0" smtClean="0">
                <a:effectLst/>
              </a:rPr>
              <a:t/>
            </a:r>
            <a:br>
              <a:rPr lang="en-US" dirty="0" smtClean="0">
                <a:effectLst/>
              </a:rPr>
            </a:br>
            <a:r>
              <a:rPr lang="en-US" dirty="0" smtClean="0">
                <a:effectLst/>
              </a:rPr>
              <a:t>	</a:t>
            </a:r>
            <a:br>
              <a:rPr lang="en-US" dirty="0" smtClean="0">
                <a:effectLst/>
              </a:rPr>
            </a:br>
            <a:r>
              <a:rPr lang="en-US" dirty="0" smtClean="0">
                <a:effectLst/>
              </a:rPr>
              <a:t>	Principal &amp; Interest (Monthly</a:t>
            </a:r>
            <a:r>
              <a:rPr lang="en-US" dirty="0" smtClean="0">
                <a:effectLst/>
              </a:rPr>
              <a:t>)-----------------------------------------$1,849.40</a:t>
            </a:r>
            <a:endParaRPr lang="en-US" dirty="0" smtClean="0">
              <a:effectLst/>
            </a:endParaRPr>
          </a:p>
          <a:p>
            <a:r>
              <a:rPr lang="en-US" dirty="0">
                <a:effectLst/>
              </a:rPr>
              <a:t>	</a:t>
            </a:r>
            <a:r>
              <a:rPr lang="en-US" sz="1400" dirty="0" smtClean="0">
                <a:effectLst/>
              </a:rPr>
              <a:t>(</a:t>
            </a:r>
            <a:r>
              <a:rPr lang="en-US" sz="1400" dirty="0" smtClean="0">
                <a:effectLst/>
              </a:rPr>
              <a:t>At 4.5%, 30 year fixed)</a:t>
            </a:r>
            <a:r>
              <a:rPr lang="en-US" sz="1400" dirty="0" smtClean="0">
                <a:effectLst/>
              </a:rPr>
              <a:t/>
            </a:r>
            <a:br>
              <a:rPr lang="en-US" sz="1400" dirty="0" smtClean="0">
                <a:effectLst/>
              </a:rPr>
            </a:br>
            <a:r>
              <a:rPr lang="en-US" dirty="0" smtClean="0">
                <a:effectLst/>
              </a:rPr>
              <a:t/>
            </a:r>
            <a:br>
              <a:rPr lang="en-US" dirty="0" smtClean="0">
                <a:effectLst/>
              </a:rPr>
            </a:br>
            <a:r>
              <a:rPr lang="en-US" dirty="0" smtClean="0">
                <a:effectLst/>
              </a:rPr>
              <a:t>	Property Taxes (Monthly</a:t>
            </a:r>
            <a:r>
              <a:rPr lang="en-US" dirty="0" smtClean="0">
                <a:effectLst/>
              </a:rPr>
              <a:t>)-------------------------------------------------$33.33</a:t>
            </a:r>
            <a:endParaRPr lang="en-US" dirty="0" smtClean="0">
              <a:effectLst/>
            </a:endParaRPr>
          </a:p>
          <a:p>
            <a:r>
              <a:rPr lang="en-US" dirty="0" smtClean="0">
                <a:effectLst/>
              </a:rPr>
              <a:t>	</a:t>
            </a:r>
            <a:r>
              <a:rPr lang="en-US" sz="1400" dirty="0" smtClean="0">
                <a:effectLst/>
              </a:rPr>
              <a:t>(Annual payment of </a:t>
            </a:r>
            <a:r>
              <a:rPr lang="en-US" sz="1400" dirty="0" smtClean="0">
                <a:effectLst/>
              </a:rPr>
              <a:t>$400.00)</a:t>
            </a:r>
            <a:r>
              <a:rPr lang="en-US" sz="1400" dirty="0" smtClean="0">
                <a:effectLst/>
              </a:rPr>
              <a:t/>
            </a:r>
            <a:br>
              <a:rPr lang="en-US" sz="1400" dirty="0" smtClean="0">
                <a:effectLst/>
              </a:rPr>
            </a:br>
            <a:r>
              <a:rPr lang="en-US" dirty="0" smtClean="0">
                <a:effectLst/>
              </a:rPr>
              <a:t>	</a:t>
            </a:r>
            <a:br>
              <a:rPr lang="en-US" dirty="0" smtClean="0">
                <a:effectLst/>
              </a:rPr>
            </a:br>
            <a:r>
              <a:rPr lang="en-US" dirty="0" smtClean="0">
                <a:effectLst/>
              </a:rPr>
              <a:t>	Property Insurance (Monthly</a:t>
            </a:r>
            <a:r>
              <a:rPr lang="en-US" dirty="0" smtClean="0">
                <a:effectLst/>
              </a:rPr>
              <a:t>)--------------------------------------------$125.00</a:t>
            </a:r>
            <a:endParaRPr lang="en-US" dirty="0" smtClean="0">
              <a:effectLst/>
            </a:endParaRPr>
          </a:p>
          <a:p>
            <a:r>
              <a:rPr lang="en-US" dirty="0" smtClean="0">
                <a:effectLst/>
              </a:rPr>
              <a:t>	</a:t>
            </a:r>
            <a:r>
              <a:rPr lang="en-US" sz="1400" dirty="0" smtClean="0">
                <a:effectLst/>
              </a:rPr>
              <a:t>(Annual payment of $1,500.00)</a:t>
            </a:r>
            <a:br>
              <a:rPr lang="en-US" sz="1400" dirty="0" smtClean="0">
                <a:effectLst/>
              </a:rPr>
            </a:br>
            <a:r>
              <a:rPr lang="en-US" dirty="0" smtClean="0">
                <a:effectLst/>
              </a:rPr>
              <a:t>	</a:t>
            </a:r>
            <a:br>
              <a:rPr lang="en-US" dirty="0" smtClean="0">
                <a:effectLst/>
              </a:rPr>
            </a:br>
            <a:r>
              <a:rPr lang="en-US" dirty="0" smtClean="0">
                <a:effectLst/>
              </a:rPr>
              <a:t/>
            </a:r>
            <a:br>
              <a:rPr lang="en-US" dirty="0" smtClean="0">
                <a:effectLst/>
              </a:rPr>
            </a:br>
            <a:r>
              <a:rPr lang="en-US" dirty="0" smtClean="0">
                <a:effectLst/>
              </a:rPr>
              <a:t>	</a:t>
            </a:r>
            <a:r>
              <a:rPr lang="en-US" sz="2400" dirty="0" smtClean="0">
                <a:effectLst/>
              </a:rPr>
              <a:t>Totally Monthly Payment</a:t>
            </a:r>
            <a:r>
              <a:rPr lang="en-US" dirty="0" smtClean="0">
                <a:effectLst/>
              </a:rPr>
              <a:t>-</a:t>
            </a:r>
            <a:r>
              <a:rPr lang="en-US" dirty="0" smtClean="0">
                <a:effectLst/>
              </a:rPr>
              <a:t>-------------------------------</a:t>
            </a:r>
            <a:r>
              <a:rPr lang="en-US" sz="2400" dirty="0" smtClean="0">
                <a:effectLst/>
              </a:rPr>
              <a:t>$2,007.73</a:t>
            </a:r>
            <a:endParaRPr lang="en-US" sz="2400" dirty="0" smtClean="0">
              <a:effectLst/>
            </a:endParaRPr>
          </a:p>
        </p:txBody>
      </p:sp>
      <p:sp>
        <p:nvSpPr>
          <p:cNvPr id="2" name="Rectangle 1"/>
          <p:cNvSpPr/>
          <p:nvPr/>
        </p:nvSpPr>
        <p:spPr>
          <a:xfrm>
            <a:off x="99569" y="9625386"/>
            <a:ext cx="7672831"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spTree>
    <p:extLst>
      <p:ext uri="{BB962C8B-B14F-4D97-AF65-F5344CB8AC3E}">
        <p14:creationId xmlns:p14="http://schemas.microsoft.com/office/powerpoint/2010/main" val="181135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w Flyer Page 3 Farm gr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8" name="TextBox 7"/>
          <p:cNvSpPr txBox="1"/>
          <p:nvPr/>
        </p:nvSpPr>
        <p:spPr>
          <a:xfrm>
            <a:off x="29531" y="355256"/>
            <a:ext cx="7743925" cy="400110"/>
          </a:xfrm>
          <a:prstGeom prst="rect">
            <a:avLst/>
          </a:prstGeom>
          <a:noFill/>
        </p:spPr>
        <p:txBody>
          <a:bodyPr wrap="square" rtlCol="0">
            <a:spAutoFit/>
          </a:bodyPr>
          <a:lstStyle/>
          <a:p>
            <a:pPr algn="ctr"/>
            <a:r>
              <a:rPr lang="en-US" sz="2000" b="1" dirty="0" smtClean="0">
                <a:solidFill>
                  <a:schemeClr val="bg1"/>
                </a:solidFill>
                <a:latin typeface="Eurostile"/>
                <a:cs typeface="Eurostile"/>
              </a:rPr>
              <a:t>Information About Brokerage Services</a:t>
            </a:r>
            <a:endParaRPr lang="en-US" sz="2000" b="1" dirty="0">
              <a:solidFill>
                <a:schemeClr val="bg1"/>
              </a:solidFill>
              <a:latin typeface="Eurostile"/>
              <a:cs typeface="Eurostile"/>
            </a:endParaRPr>
          </a:p>
        </p:txBody>
      </p:sp>
      <p:sp>
        <p:nvSpPr>
          <p:cNvPr id="15" name="TextBox 14"/>
          <p:cNvSpPr txBox="1"/>
          <p:nvPr/>
        </p:nvSpPr>
        <p:spPr>
          <a:xfrm>
            <a:off x="0" y="8838665"/>
            <a:ext cx="4103821" cy="892552"/>
          </a:xfrm>
          <a:prstGeom prst="rect">
            <a:avLst/>
          </a:prstGeom>
          <a:noFill/>
        </p:spPr>
        <p:txBody>
          <a:bodyPr wrap="square" rtlCol="0">
            <a:spAutoFit/>
          </a:bodyPr>
          <a:lstStyle/>
          <a:p>
            <a:pPr algn="ctr"/>
            <a:r>
              <a:rPr lang="en-US" sz="2600" b="1" dirty="0" smtClean="0">
                <a:solidFill>
                  <a:srgbClr val="FFFFFF"/>
                </a:solidFill>
                <a:latin typeface="Eurostile"/>
                <a:cs typeface="Eurostile"/>
              </a:rPr>
              <a:t>Information About</a:t>
            </a:r>
            <a:br>
              <a:rPr lang="en-US" sz="2600" b="1" dirty="0" smtClean="0">
                <a:solidFill>
                  <a:srgbClr val="FFFFFF"/>
                </a:solidFill>
                <a:latin typeface="Eurostile"/>
                <a:cs typeface="Eurostile"/>
              </a:rPr>
            </a:br>
            <a:r>
              <a:rPr lang="en-US" sz="2600" b="1" dirty="0" smtClean="0">
                <a:solidFill>
                  <a:srgbClr val="FFFFFF"/>
                </a:solidFill>
                <a:latin typeface="Eurostile"/>
                <a:cs typeface="Eurostile"/>
              </a:rPr>
              <a:t>Brokerage Services</a:t>
            </a:r>
            <a:endParaRPr lang="en-US" sz="2600" b="1" dirty="0">
              <a:solidFill>
                <a:srgbClr val="FFFFFF"/>
              </a:solidFill>
              <a:latin typeface="Eurostile"/>
              <a:cs typeface="Eurostile"/>
            </a:endParaRPr>
          </a:p>
        </p:txBody>
      </p:sp>
      <p:sp>
        <p:nvSpPr>
          <p:cNvPr id="19" name="TextBox 18"/>
          <p:cNvSpPr txBox="1"/>
          <p:nvPr/>
        </p:nvSpPr>
        <p:spPr>
          <a:xfrm>
            <a:off x="5832531" y="1273883"/>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Local Expertise…International Reach!</a:t>
            </a:r>
            <a:endParaRPr lang="en-US" sz="850" i="1" dirty="0">
              <a:solidFill>
                <a:schemeClr val="bg1"/>
              </a:solidFill>
              <a:latin typeface="Eurostile"/>
              <a:cs typeface="Eurostile"/>
            </a:endParaRPr>
          </a:p>
        </p:txBody>
      </p:sp>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13" name="Text Box 4"/>
          <p:cNvSpPr txBox="1">
            <a:spLocks noChangeArrowheads="1"/>
          </p:cNvSpPr>
          <p:nvPr/>
        </p:nvSpPr>
        <p:spPr bwMode="auto">
          <a:xfrm>
            <a:off x="566997" y="1206552"/>
            <a:ext cx="6623050" cy="5715000"/>
          </a:xfrm>
          <a:prstGeom prst="rect">
            <a:avLst/>
          </a:prstGeom>
          <a:noFill/>
          <a:ln w="12700" cmpd="tri" algn="in">
            <a:noFill/>
            <a:prstDash val="solid"/>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91440" tIns="36576" rIns="91440" bIns="36576" numCol="2" anchor="t" anchorCtr="0" compatLnSpc="1">
            <a:prstTxWarp prst="textNoShape">
              <a:avLst/>
            </a:prstTxWarp>
          </a:bodyPr>
          <a:lstStyle/>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Before working with a real estate broker, you should know that the duties of a broker depend on whom the broker represents. If you are a prospective seller or landlord (owner) or a prospective buyer or tenant (buyer), you should know that the broker who lists the property for sale or lease is the owner’s agent. A broker who acts as a subagent represents the owner in cooperation with the listing broker. A broker who acts as a buyer’s agent represents the buyer. A broker may act as an intermediary between the parties if the parties consent in writing. A broker can assist you in locating a property, preparing a contract or lease, or obtaining financing without representing you. A broker is obligated by law to treat you honestly.</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000000"/>
              </a:solidFill>
              <a:effectLst/>
              <a:latin typeface="Times New Roman" pitchFamily="18" charset="0"/>
              <a:cs typeface="Arial" pitchFamily="34" charset="0"/>
            </a:endParaRP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Times New Roman" pitchFamily="18" charset="0"/>
                <a:cs typeface="Arial" pitchFamily="34" charset="0"/>
              </a:rPr>
              <a:t>IF THE BROKER REPRESENTS THE OWNER:</a:t>
            </a: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The broker becomes the owner’s agent by entering into an agreement with the owner, usually through a written listing, or by agreeing to act as a subagent by accepting an offer of </a:t>
            </a:r>
            <a:r>
              <a:rPr kumimoji="0" lang="en-US" sz="900" b="0" i="0" u="none" strike="noStrike" cap="none" normalizeH="0" baseline="0" dirty="0" err="1" smtClean="0">
                <a:ln>
                  <a:noFill/>
                </a:ln>
                <a:solidFill>
                  <a:srgbClr val="000000"/>
                </a:solidFill>
                <a:effectLst/>
                <a:latin typeface="Times New Roman" pitchFamily="18" charset="0"/>
                <a:cs typeface="Arial" pitchFamily="34" charset="0"/>
              </a:rPr>
              <a:t>subagency</a:t>
            </a:r>
            <a:r>
              <a:rPr kumimoji="0" lang="en-US" sz="900" b="0" i="0" u="none" strike="noStrike" cap="none" normalizeH="0" baseline="0" dirty="0" smtClean="0">
                <a:ln>
                  <a:noFill/>
                </a:ln>
                <a:solidFill>
                  <a:srgbClr val="000000"/>
                </a:solidFill>
                <a:effectLst/>
                <a:latin typeface="Times New Roman" pitchFamily="18" charset="0"/>
                <a:cs typeface="Arial" pitchFamily="34" charset="0"/>
              </a:rPr>
              <a:t> from the listing broker. A subagent may work in a different real estate office. A listing broker or subagent can assist the buyer but does not represent the buyer and must place the interests of the owner first. The buyer should not tell the owner’s agent anything the buyer would not want the owner to know because an owner’s agent must disclose to the owner any material information known to the agent.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Times New Roman" pitchFamily="18" charset="0"/>
                <a:cs typeface="Arial" pitchFamily="34" charset="0"/>
              </a:rPr>
              <a:t>IF THE BROKER REPRESENTS THE BUYER:</a:t>
            </a: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The broker becomes the buyer’s agent by entering into an agreement to represent the buyer, usually through a written buyer representation agreement. A buyer’s agent can assist the owner but does not represent the owner and must place the interests of the buyer first. The owner should not tell a buyer’s agent anything the owner would not want the buyer to know because a buyer’s agent must disclose to the buyer any material information known to the agent.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000000"/>
              </a:solidFill>
              <a:effectLst/>
              <a:latin typeface="Times New Roman" pitchFamily="18" charset="0"/>
              <a:cs typeface="Arial" pitchFamily="34" charset="0"/>
            </a:endParaRP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Times New Roman" pitchFamily="18" charset="0"/>
                <a:cs typeface="Arial" pitchFamily="34" charset="0"/>
              </a:rPr>
              <a:t>IF THE BROKER ACTS AS AN INTERMEDIARY:</a:t>
            </a: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A broker may act as an intermediary between the parties if the broker complies with The Texas Real Estate License Act. The broker must obtain the written consent of each party to the transaction to act as an intermediary. The written consent must state who will pay the broker and, in conspicuous bold or underlined print, set forth the broker’s</a:t>
            </a: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obligations as an intermediary. The</a:t>
            </a:r>
          </a:p>
          <a:p>
            <a:pPr marL="0" marR="200025"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broker is required to treat each party honestly and fairly and to comply with the Texas Real Estate License Act. A broker who acts as an intermediary in a transaction: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000000"/>
              </a:solidFill>
              <a:effectLst/>
              <a:latin typeface="Times New Roman" pitchFamily="18" charset="0"/>
              <a:cs typeface="Arial" pitchFamily="34" charset="0"/>
            </a:endParaRP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r>
              <a:rPr lang="en-US" sz="900" dirty="0" smtClean="0">
                <a:solidFill>
                  <a:srgbClr val="000000"/>
                </a:solidFill>
                <a:latin typeface="Times New Roman" pitchFamily="18" charset="0"/>
                <a:cs typeface="Arial" pitchFamily="34" charset="0"/>
              </a:rPr>
              <a:t>S</a:t>
            </a:r>
            <a:r>
              <a:rPr kumimoji="0" lang="en-US" sz="900" b="0" i="0" u="none" strike="noStrike" cap="none" normalizeH="0" baseline="0" dirty="0" smtClean="0">
                <a:ln>
                  <a:noFill/>
                </a:ln>
                <a:solidFill>
                  <a:srgbClr val="000000"/>
                </a:solidFill>
                <a:effectLst/>
                <a:latin typeface="Times New Roman" pitchFamily="18" charset="0"/>
                <a:cs typeface="Arial" pitchFamily="34" charset="0"/>
              </a:rPr>
              <a:t>hall treat all parties honestly;</a:t>
            </a: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endParaRPr lang="en-US" sz="900" dirty="0">
              <a:solidFill>
                <a:srgbClr val="000000"/>
              </a:solidFill>
              <a:latin typeface="Times New Roman" pitchFamily="18" charset="0"/>
              <a:cs typeface="Arial" pitchFamily="34" charset="0"/>
            </a:endParaRP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may not disclose that the owner will accept a price less than the asking price unless authorized in writing to do so by the owner;</a:t>
            </a: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endParaRPr lang="en-US" sz="900" dirty="0">
              <a:solidFill>
                <a:srgbClr val="000000"/>
              </a:solidFill>
              <a:latin typeface="Times New Roman" pitchFamily="18" charset="0"/>
              <a:cs typeface="Arial" pitchFamily="34" charset="0"/>
            </a:endParaRP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may not disclose that the buyer will pay a price greater than the price submitted in a written offer unless authorized in writing to do so by the buyer;</a:t>
            </a: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endParaRPr lang="en-US" sz="900" dirty="0">
              <a:solidFill>
                <a:srgbClr val="000000"/>
              </a:solidFill>
              <a:latin typeface="Times New Roman" pitchFamily="18" charset="0"/>
              <a:cs typeface="Arial" pitchFamily="34" charset="0"/>
            </a:endParaRPr>
          </a:p>
          <a:p>
            <a:pPr marL="685800" marR="0" lvl="1" indent="-228600" algn="just" defTabSz="914400" rtl="0" eaLnBrk="1" fontAlgn="base" latinLnBrk="0" hangingPunct="1">
              <a:lnSpc>
                <a:spcPct val="100000"/>
              </a:lnSpc>
              <a:spcBef>
                <a:spcPct val="0"/>
              </a:spcBef>
              <a:spcAft>
                <a:spcPct val="0"/>
              </a:spcAft>
              <a:buClrTx/>
              <a:buSzTx/>
              <a:buFontTx/>
              <a:buAutoNum type="arabicParenBoth"/>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may not disclose any confidential information or any information that a party specifically instructs the broker in writing not to disclose unless authorized in writing to disclose the information or required to do so by The Texas Real Estate License Act or a court order or if the information materially relates to the condition of the property.</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Times New Roman" pitchFamily="18" charset="0"/>
                <a:cs typeface="Arial" pitchFamily="34" charset="0"/>
              </a:rPr>
              <a:t>With the parties’ consent, a broker acting as an intermediary between the parties may appoint a person who is licensed under The Texas Real Estate License Act and associated with the broker to communicate with and carry out instructions of one party and another person who is licensed under that Act and associated with the broker to communicate with and carry out instructions of the other party.</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Times New Roman" pitchFamily="18" charset="0"/>
                <a:cs typeface="Arial" pitchFamily="34" charset="0"/>
              </a:rPr>
              <a:t>If you choose to have a broker represent you, </a:t>
            </a:r>
            <a:r>
              <a:rPr kumimoji="0" lang="en-US" sz="900" b="0" i="0" u="none" strike="noStrike" cap="none" normalizeH="0" baseline="0" dirty="0" smtClean="0">
                <a:ln>
                  <a:noFill/>
                </a:ln>
                <a:solidFill>
                  <a:srgbClr val="000000"/>
                </a:solidFill>
                <a:effectLst/>
                <a:latin typeface="Times New Roman" pitchFamily="18" charset="0"/>
                <a:cs typeface="Arial" pitchFamily="34" charset="0"/>
              </a:rPr>
              <a:t>you should enter into a written agreement with the broker that clearly establishes the broker’s obligations and your obligations. The agreement should state how and by whom the broker will be paid. You have the right to choose the type of representation, if any, you wish to receive. Your payment of a fee to a broker does not necessarily establish that the broker represents you. If you have any questions regarding the duties and responsibilities of the broker, you should resolve those questions before proceeding.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5"/>
          <p:cNvSpPr txBox="1">
            <a:spLocks noChangeArrowheads="1"/>
          </p:cNvSpPr>
          <p:nvPr/>
        </p:nvSpPr>
        <p:spPr bwMode="auto">
          <a:xfrm>
            <a:off x="0" y="6930996"/>
            <a:ext cx="7757634"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Times New Roman" pitchFamily="18" charset="0"/>
                <a:cs typeface="Arial" pitchFamily="34" charset="0"/>
              </a:rPr>
              <a:t>Real estate licensee asks that you acknowledge receipt of this information about brokerage services for the licensee’s records.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 Box 6"/>
          <p:cNvSpPr txBox="1">
            <a:spLocks noChangeArrowheads="1"/>
          </p:cNvSpPr>
          <p:nvPr/>
        </p:nvSpPr>
        <p:spPr bwMode="auto">
          <a:xfrm>
            <a:off x="1" y="7398564"/>
            <a:ext cx="7773456"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___________________________________________________________________________________________________________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Buyer, seller, landlord,</a:t>
            </a:r>
            <a:r>
              <a:rPr kumimoji="0" lang="en-US" sz="1000" b="0" i="0" u="none" strike="noStrike" cap="none" normalizeH="0" dirty="0" smtClean="0">
                <a:ln>
                  <a:noFill/>
                </a:ln>
                <a:solidFill>
                  <a:srgbClr val="000000"/>
                </a:solidFill>
                <a:effectLst/>
                <a:latin typeface="Times New Roman" pitchFamily="18" charset="0"/>
                <a:cs typeface="Arial" pitchFamily="34" charset="0"/>
              </a:rPr>
              <a:t> </a:t>
            </a: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or tenant						Date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 Box 6"/>
          <p:cNvSpPr txBox="1">
            <a:spLocks noChangeArrowheads="1"/>
          </p:cNvSpPr>
          <p:nvPr/>
        </p:nvSpPr>
        <p:spPr bwMode="auto">
          <a:xfrm>
            <a:off x="-1055" y="8032488"/>
            <a:ext cx="7773456"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___________________________________________________________________________________________________________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Times New Roman" pitchFamily="18" charset="0"/>
                <a:cs typeface="Arial" pitchFamily="34" charset="0"/>
              </a:rPr>
              <a:t>Buyer, seller, landlord, or tenant						Date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54681" y="9645922"/>
            <a:ext cx="7647682"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spTree>
    <p:extLst>
      <p:ext uri="{BB962C8B-B14F-4D97-AF65-F5344CB8AC3E}">
        <p14:creationId xmlns:p14="http://schemas.microsoft.com/office/powerpoint/2010/main" val="131415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095" y="5586360"/>
            <a:ext cx="4048539" cy="32751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6" y="993913"/>
            <a:ext cx="7772400" cy="4611757"/>
          </a:xfrm>
          <a:prstGeom prst="rect">
            <a:avLst/>
          </a:prstGeom>
        </p:spPr>
      </p:pic>
      <p:pic>
        <p:nvPicPr>
          <p:cNvPr id="5" name="Picture 4"/>
          <p:cNvPicPr>
            <a:picLocks noChangeAspect="1"/>
          </p:cNvPicPr>
          <p:nvPr/>
        </p:nvPicPr>
        <p:blipFill>
          <a:blip r:embed="rId4">
            <a:clrChange>
              <a:clrFrom>
                <a:srgbClr val="E946F7"/>
              </a:clrFrom>
              <a:clrTo>
                <a:srgbClr val="E946F7">
                  <a:alpha val="0"/>
                </a:srgbClr>
              </a:clrTo>
            </a:clrChange>
            <a:extLst>
              <a:ext uri="{28A0092B-C50C-407E-A947-70E740481C1C}">
                <a14:useLocalDpi xmlns:a14="http://schemas.microsoft.com/office/drawing/2010/main" val="0"/>
              </a:ext>
            </a:extLst>
          </a:blip>
          <a:stretch>
            <a:fillRect/>
          </a:stretch>
        </p:blipFill>
        <p:spPr>
          <a:xfrm>
            <a:off x="-7383" y="0"/>
            <a:ext cx="7772400" cy="10058400"/>
          </a:xfrm>
          <a:prstGeom prst="rect">
            <a:avLst/>
          </a:prstGeom>
        </p:spPr>
      </p:pic>
      <p:sp>
        <p:nvSpPr>
          <p:cNvPr id="15" name="TextBox 14"/>
          <p:cNvSpPr txBox="1"/>
          <p:nvPr/>
        </p:nvSpPr>
        <p:spPr>
          <a:xfrm>
            <a:off x="0" y="8835260"/>
            <a:ext cx="4103821" cy="830997"/>
          </a:xfrm>
          <a:prstGeom prst="rect">
            <a:avLst/>
          </a:prstGeom>
          <a:noFill/>
        </p:spPr>
        <p:txBody>
          <a:bodyPr wrap="square" rtlCol="0">
            <a:spAutoFit/>
          </a:bodyPr>
          <a:lstStyle/>
          <a:p>
            <a:pPr algn="ctr"/>
            <a:r>
              <a:rPr lang="en-US" sz="4800" b="1" dirty="0" smtClean="0">
                <a:solidFill>
                  <a:srgbClr val="FFFFFF"/>
                </a:solidFill>
                <a:latin typeface="Eurostile"/>
                <a:cs typeface="Eurostile"/>
              </a:rPr>
              <a:t>$</a:t>
            </a:r>
            <a:r>
              <a:rPr lang="en-US" sz="4800" b="1" dirty="0" smtClean="0">
                <a:solidFill>
                  <a:srgbClr val="FFFFFF"/>
                </a:solidFill>
                <a:latin typeface="Eurostile"/>
                <a:cs typeface="Eurostile"/>
              </a:rPr>
              <a:t>365,000</a:t>
            </a:r>
            <a:endParaRPr lang="en-US" sz="4800" b="1" dirty="0">
              <a:solidFill>
                <a:srgbClr val="FFFFFF"/>
              </a:solidFill>
              <a:latin typeface="Eurostile"/>
              <a:cs typeface="Eurostile"/>
            </a:endParaRPr>
          </a:p>
        </p:txBody>
      </p:sp>
      <p:sp>
        <p:nvSpPr>
          <p:cNvPr id="21" name="TextBox 20"/>
          <p:cNvSpPr txBox="1"/>
          <p:nvPr/>
        </p:nvSpPr>
        <p:spPr>
          <a:xfrm>
            <a:off x="4103821" y="8861511"/>
            <a:ext cx="2876987" cy="854080"/>
          </a:xfrm>
          <a:prstGeom prst="rect">
            <a:avLst/>
          </a:prstGeom>
          <a:noFill/>
        </p:spPr>
        <p:txBody>
          <a:bodyPr wrap="square" rtlCol="0">
            <a:spAutoFit/>
          </a:bodyPr>
          <a:lstStyle/>
          <a:p>
            <a:r>
              <a:rPr lang="en-US" b="1" dirty="0" err="1" smtClean="0">
                <a:solidFill>
                  <a:schemeClr val="bg1"/>
                </a:solidFill>
                <a:latin typeface="Eurostile"/>
                <a:cs typeface="Eurostile"/>
              </a:rPr>
              <a:t>Vernie”Cal</a:t>
            </a:r>
            <a:r>
              <a:rPr lang="en-US" b="1" dirty="0" smtClean="0">
                <a:solidFill>
                  <a:schemeClr val="bg1"/>
                </a:solidFill>
                <a:latin typeface="Eurostile"/>
                <a:cs typeface="Eurostile"/>
              </a:rPr>
              <a:t>”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2" name="Rectangle 1"/>
          <p:cNvSpPr/>
          <p:nvPr/>
        </p:nvSpPr>
        <p:spPr>
          <a:xfrm>
            <a:off x="-7383" y="9656926"/>
            <a:ext cx="7765017"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sp>
        <p:nvSpPr>
          <p:cNvPr id="7" name="TextBox 6"/>
          <p:cNvSpPr txBox="1"/>
          <p:nvPr/>
        </p:nvSpPr>
        <p:spPr>
          <a:xfrm>
            <a:off x="57458" y="5764373"/>
            <a:ext cx="3988904" cy="3293209"/>
          </a:xfrm>
          <a:prstGeom prst="rect">
            <a:avLst/>
          </a:prstGeom>
          <a:noFill/>
        </p:spPr>
        <p:txBody>
          <a:bodyPr wrap="square" rtlCol="0">
            <a:spAutoFit/>
          </a:bodyPr>
          <a:lstStyle/>
          <a:p>
            <a:r>
              <a:rPr lang="en-US" sz="1600" dirty="0">
                <a:solidFill>
                  <a:schemeClr val="bg1"/>
                </a:solidFill>
              </a:rPr>
              <a:t>FOR SALE - approximately 98 acres of prime hunting land. Exact acreage will be determined by survey.</a:t>
            </a:r>
          </a:p>
          <a:p>
            <a:r>
              <a:rPr lang="en-US" sz="1600" dirty="0">
                <a:solidFill>
                  <a:schemeClr val="bg1"/>
                </a:solidFill>
              </a:rPr>
              <a:t>This property is located North of Meridian on a well maintained county road. This tract is located in prime hunting country which consist of a good mix of trees. These hardwoods include oaks, hackberry, cedar, and mesquite. </a:t>
            </a:r>
          </a:p>
          <a:p>
            <a:r>
              <a:rPr lang="en-US" sz="1600" dirty="0">
                <a:solidFill>
                  <a:schemeClr val="bg1"/>
                </a:solidFill>
              </a:rPr>
              <a:t>It is crossed fenced into 4 pastures. The SW pasture is mostly in cedar with the other 3 pasture being open. This property is roughly 30% in coverage to 70% open.</a:t>
            </a:r>
            <a:endParaRPr lang="en-US" sz="1600" dirty="0">
              <a:solidFill>
                <a:schemeClr val="bg1"/>
              </a:solidFill>
              <a:effectLst/>
            </a:endParaRPr>
          </a:p>
        </p:txBody>
      </p:sp>
    </p:spTree>
    <p:extLst>
      <p:ext uri="{BB962C8B-B14F-4D97-AF65-F5344CB8AC3E}">
        <p14:creationId xmlns:p14="http://schemas.microsoft.com/office/powerpoint/2010/main" val="130978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583" y="5394194"/>
            <a:ext cx="3878816" cy="30128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382642"/>
            <a:ext cx="3893583" cy="29973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54239"/>
            <a:ext cx="7772400" cy="3812891"/>
          </a:xfrm>
          <a:prstGeom prst="rect">
            <a:avLst/>
          </a:prstGeom>
        </p:spPr>
      </p:pic>
      <p:sp>
        <p:nvSpPr>
          <p:cNvPr id="19" name="TextBox 18"/>
          <p:cNvSpPr txBox="1"/>
          <p:nvPr/>
        </p:nvSpPr>
        <p:spPr>
          <a:xfrm>
            <a:off x="5832531" y="1273883"/>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Local Expertise…International Reach!</a:t>
            </a:r>
            <a:endParaRPr lang="en-US" sz="850" i="1" dirty="0">
              <a:solidFill>
                <a:schemeClr val="bg1"/>
              </a:solidFill>
              <a:latin typeface="Eurostile"/>
              <a:cs typeface="Eurostile"/>
            </a:endParaRPr>
          </a:p>
        </p:txBody>
      </p:sp>
      <p:sp>
        <p:nvSpPr>
          <p:cNvPr id="11" name="TextBox 10"/>
          <p:cNvSpPr txBox="1"/>
          <p:nvPr/>
        </p:nvSpPr>
        <p:spPr>
          <a:xfrm>
            <a:off x="4256221" y="8834446"/>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12" name="Rectangle 11"/>
          <p:cNvSpPr/>
          <p:nvPr/>
        </p:nvSpPr>
        <p:spPr>
          <a:xfrm>
            <a:off x="29532" y="9646820"/>
            <a:ext cx="7766161"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pic>
        <p:nvPicPr>
          <p:cNvPr id="2" name="Picture 1"/>
          <p:cNvPicPr>
            <a:picLocks noChangeAspect="1"/>
          </p:cNvPicPr>
          <p:nvPr/>
        </p:nvPicPr>
        <p:blipFill>
          <a:blip r:embed="rId6">
            <a:clrChange>
              <a:clrFrom>
                <a:srgbClr val="E946F7"/>
              </a:clrFrom>
              <a:clrTo>
                <a:srgbClr val="E946F7">
                  <a:alpha val="0"/>
                </a:srgbClr>
              </a:clrTo>
            </a:clrChange>
            <a:extLst>
              <a:ext uri="{28A0092B-C50C-407E-A947-70E740481C1C}">
                <a14:useLocalDpi xmlns:a14="http://schemas.microsoft.com/office/drawing/2010/main" val="0"/>
              </a:ext>
            </a:extLst>
          </a:blip>
          <a:stretch>
            <a:fillRect/>
          </a:stretch>
        </p:blipFill>
        <p:spPr>
          <a:xfrm>
            <a:off x="7383" y="0"/>
            <a:ext cx="7772400" cy="10058400"/>
          </a:xfrm>
          <a:prstGeom prst="rect">
            <a:avLst/>
          </a:prstGeom>
        </p:spPr>
      </p:pic>
      <p:sp>
        <p:nvSpPr>
          <p:cNvPr id="6" name="Rectangle 5"/>
          <p:cNvSpPr/>
          <p:nvPr/>
        </p:nvSpPr>
        <p:spPr>
          <a:xfrm>
            <a:off x="150979" y="9704038"/>
            <a:ext cx="7485207" cy="469359"/>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sp>
        <p:nvSpPr>
          <p:cNvPr id="7" name="TextBox 6"/>
          <p:cNvSpPr txBox="1"/>
          <p:nvPr/>
        </p:nvSpPr>
        <p:spPr>
          <a:xfrm>
            <a:off x="0" y="8531361"/>
            <a:ext cx="7772400" cy="292388"/>
          </a:xfrm>
          <a:prstGeom prst="rect">
            <a:avLst/>
          </a:prstGeom>
          <a:noFill/>
        </p:spPr>
        <p:txBody>
          <a:bodyPr wrap="square" rtlCol="0">
            <a:spAutoFit/>
          </a:bodyPr>
          <a:lstStyle/>
          <a:p>
            <a:pPr algn="ctr"/>
            <a:r>
              <a:rPr lang="en-US" sz="1300" b="1" i="1" dirty="0" smtClean="0">
                <a:solidFill>
                  <a:schemeClr val="bg1"/>
                </a:solidFill>
                <a:latin typeface="Eurostile"/>
                <a:cs typeface="Eurostile"/>
              </a:rPr>
              <a:t>Technology Based, Internet Driven! - For Complete Information, Please Visit:</a:t>
            </a:r>
            <a:endParaRPr lang="en-US" sz="1300" b="1" i="1" dirty="0">
              <a:solidFill>
                <a:schemeClr val="bg1"/>
              </a:solidFill>
              <a:latin typeface="Eurostile"/>
              <a:cs typeface="Eurostile"/>
            </a:endParaRPr>
          </a:p>
        </p:txBody>
      </p:sp>
      <p:sp>
        <p:nvSpPr>
          <p:cNvPr id="15" name="TextBox 14"/>
          <p:cNvSpPr txBox="1"/>
          <p:nvPr/>
        </p:nvSpPr>
        <p:spPr>
          <a:xfrm>
            <a:off x="-210238" y="8884594"/>
            <a:ext cx="4103821" cy="830997"/>
          </a:xfrm>
          <a:prstGeom prst="rect">
            <a:avLst/>
          </a:prstGeom>
          <a:noFill/>
        </p:spPr>
        <p:txBody>
          <a:bodyPr wrap="square" rtlCol="0">
            <a:spAutoFit/>
          </a:bodyPr>
          <a:lstStyle/>
          <a:p>
            <a:pPr algn="ctr"/>
            <a:r>
              <a:rPr lang="en-US" sz="4800" b="1" dirty="0" smtClean="0">
                <a:solidFill>
                  <a:srgbClr val="FFFFFF"/>
                </a:solidFill>
                <a:latin typeface="Eurostile"/>
                <a:cs typeface="Eurostile"/>
              </a:rPr>
              <a:t>Photos</a:t>
            </a:r>
            <a:endParaRPr lang="en-US" sz="4800" b="1" dirty="0">
              <a:solidFill>
                <a:srgbClr val="FFFFFF"/>
              </a:solidFill>
              <a:latin typeface="Eurostile"/>
              <a:cs typeface="Eurostile"/>
            </a:endParaRPr>
          </a:p>
        </p:txBody>
      </p:sp>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Tree>
    <p:extLst>
      <p:ext uri="{BB962C8B-B14F-4D97-AF65-F5344CB8AC3E}">
        <p14:creationId xmlns:p14="http://schemas.microsoft.com/office/powerpoint/2010/main" val="2386074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15" name="TextBox 14"/>
          <p:cNvSpPr txBox="1"/>
          <p:nvPr/>
        </p:nvSpPr>
        <p:spPr>
          <a:xfrm>
            <a:off x="0" y="8835260"/>
            <a:ext cx="4103821" cy="707886"/>
          </a:xfrm>
          <a:prstGeom prst="rect">
            <a:avLst/>
          </a:prstGeom>
          <a:noFill/>
        </p:spPr>
        <p:txBody>
          <a:bodyPr wrap="square" rtlCol="0">
            <a:spAutoFit/>
          </a:bodyPr>
          <a:lstStyle/>
          <a:p>
            <a:pPr algn="ctr"/>
            <a:r>
              <a:rPr lang="en-US" sz="4000" b="1" dirty="0" smtClean="0">
                <a:solidFill>
                  <a:srgbClr val="FFFFFF"/>
                </a:solidFill>
                <a:latin typeface="Eurostile"/>
                <a:cs typeface="Eurostile"/>
              </a:rPr>
              <a:t>Location  Maps</a:t>
            </a:r>
            <a:endParaRPr lang="en-US" sz="4000" b="1" dirty="0">
              <a:solidFill>
                <a:srgbClr val="FFFFFF"/>
              </a:solidFill>
              <a:latin typeface="Eurostile"/>
              <a:cs typeface="Eurostile"/>
            </a:endParaRPr>
          </a:p>
        </p:txBody>
      </p:sp>
      <p:sp>
        <p:nvSpPr>
          <p:cNvPr id="19" name="TextBox 18"/>
          <p:cNvSpPr txBox="1"/>
          <p:nvPr/>
        </p:nvSpPr>
        <p:spPr>
          <a:xfrm>
            <a:off x="5832531" y="1273883"/>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Local Expertise…International Reach!</a:t>
            </a:r>
            <a:endParaRPr lang="en-US" sz="850" i="1" dirty="0">
              <a:solidFill>
                <a:schemeClr val="bg1"/>
              </a:solidFill>
              <a:latin typeface="Eurostile"/>
              <a:cs typeface="Eurostile"/>
            </a:endParaRPr>
          </a:p>
        </p:txBody>
      </p:sp>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2" name="TextBox 1"/>
          <p:cNvSpPr txBox="1"/>
          <p:nvPr/>
        </p:nvSpPr>
        <p:spPr>
          <a:xfrm>
            <a:off x="29532" y="2732105"/>
            <a:ext cx="7742868" cy="369332"/>
          </a:xfrm>
          <a:prstGeom prst="rect">
            <a:avLst/>
          </a:prstGeom>
          <a:noFill/>
        </p:spPr>
        <p:txBody>
          <a:bodyPr wrap="square" rtlCol="0">
            <a:spAutoFit/>
          </a:bodyPr>
          <a:lstStyle/>
          <a:p>
            <a:pPr algn="ctr"/>
            <a:r>
              <a:rPr lang="en-US" dirty="0" smtClean="0"/>
              <a:t>State</a:t>
            </a:r>
            <a:endParaRPr lang="en-US" dirty="0"/>
          </a:p>
        </p:txBody>
      </p:sp>
      <p:sp>
        <p:nvSpPr>
          <p:cNvPr id="9" name="TextBox 8"/>
          <p:cNvSpPr txBox="1"/>
          <p:nvPr/>
        </p:nvSpPr>
        <p:spPr>
          <a:xfrm>
            <a:off x="177191" y="6960289"/>
            <a:ext cx="3721006" cy="369332"/>
          </a:xfrm>
          <a:prstGeom prst="rect">
            <a:avLst/>
          </a:prstGeom>
          <a:noFill/>
        </p:spPr>
        <p:txBody>
          <a:bodyPr wrap="square" rtlCol="0">
            <a:spAutoFit/>
          </a:bodyPr>
          <a:lstStyle/>
          <a:p>
            <a:pPr algn="ctr"/>
            <a:r>
              <a:rPr lang="en-US" dirty="0" smtClean="0"/>
              <a:t>City</a:t>
            </a:r>
            <a:endParaRPr lang="en-US" dirty="0"/>
          </a:p>
        </p:txBody>
      </p:sp>
      <p:sp>
        <p:nvSpPr>
          <p:cNvPr id="10" name="TextBox 9"/>
          <p:cNvSpPr txBox="1"/>
          <p:nvPr/>
        </p:nvSpPr>
        <p:spPr>
          <a:xfrm>
            <a:off x="3898197" y="6960289"/>
            <a:ext cx="3721006" cy="369332"/>
          </a:xfrm>
          <a:prstGeom prst="rect">
            <a:avLst/>
          </a:prstGeom>
          <a:noFill/>
        </p:spPr>
        <p:txBody>
          <a:bodyPr wrap="square" rtlCol="0">
            <a:spAutoFit/>
          </a:bodyPr>
          <a:lstStyle/>
          <a:p>
            <a:pPr algn="ctr"/>
            <a:r>
              <a:rPr lang="en-US" dirty="0" smtClean="0"/>
              <a:t>Local</a:t>
            </a:r>
            <a:endParaRPr lang="en-US" dirty="0"/>
          </a:p>
        </p:txBody>
      </p:sp>
      <p:sp>
        <p:nvSpPr>
          <p:cNvPr id="6" name="Rectangle 5"/>
          <p:cNvSpPr/>
          <p:nvPr/>
        </p:nvSpPr>
        <p:spPr>
          <a:xfrm>
            <a:off x="29532" y="9646820"/>
            <a:ext cx="7766161"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5061"/>
            <a:ext cx="7772400" cy="5989982"/>
          </a:xfrm>
          <a:prstGeom prst="rect">
            <a:avLst/>
          </a:prstGeom>
        </p:spPr>
      </p:pic>
    </p:spTree>
    <p:extLst>
      <p:ext uri="{BB962C8B-B14F-4D97-AF65-F5344CB8AC3E}">
        <p14:creationId xmlns:p14="http://schemas.microsoft.com/office/powerpoint/2010/main" val="253107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10" y="0"/>
            <a:ext cx="7772400" cy="10058400"/>
          </a:xfrm>
          <a:prstGeom prst="rect">
            <a:avLst/>
          </a:prstGeom>
        </p:spPr>
      </p:pic>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16" name="TextBox 15"/>
          <p:cNvSpPr txBox="1"/>
          <p:nvPr/>
        </p:nvSpPr>
        <p:spPr>
          <a:xfrm>
            <a:off x="0" y="8835260"/>
            <a:ext cx="4103821" cy="830997"/>
          </a:xfrm>
          <a:prstGeom prst="rect">
            <a:avLst/>
          </a:prstGeom>
          <a:noFill/>
        </p:spPr>
        <p:txBody>
          <a:bodyPr wrap="square" rtlCol="0">
            <a:spAutoFit/>
          </a:bodyPr>
          <a:lstStyle/>
          <a:p>
            <a:pPr algn="ctr"/>
            <a:r>
              <a:rPr lang="en-US" sz="4800" b="1" dirty="0" smtClean="0">
                <a:solidFill>
                  <a:srgbClr val="FFFFFF"/>
                </a:solidFill>
                <a:latin typeface="Eurostile"/>
                <a:cs typeface="Eurostile"/>
              </a:rPr>
              <a:t>Aerial</a:t>
            </a:r>
            <a:endParaRPr lang="en-US" sz="4800" b="1" dirty="0">
              <a:solidFill>
                <a:srgbClr val="FFFFFF"/>
              </a:solidFill>
              <a:latin typeface="Eurostile"/>
              <a:cs typeface="Eurostile"/>
            </a:endParaRPr>
          </a:p>
        </p:txBody>
      </p:sp>
      <p:sp>
        <p:nvSpPr>
          <p:cNvPr id="6" name="TextBox 5"/>
          <p:cNvSpPr txBox="1"/>
          <p:nvPr/>
        </p:nvSpPr>
        <p:spPr>
          <a:xfrm>
            <a:off x="-3077750" y="3797533"/>
            <a:ext cx="2893040" cy="646331"/>
          </a:xfrm>
          <a:prstGeom prst="rect">
            <a:avLst/>
          </a:prstGeom>
          <a:noFill/>
        </p:spPr>
        <p:txBody>
          <a:bodyPr wrap="square" rtlCol="0">
            <a:spAutoFit/>
          </a:bodyPr>
          <a:lstStyle/>
          <a:p>
            <a:pPr algn="ctr"/>
            <a:r>
              <a:rPr lang="en-US" dirty="0" smtClean="0">
                <a:solidFill>
                  <a:srgbClr val="FFFFFF"/>
                </a:solidFill>
                <a:effectLst>
                  <a:glow rad="152400">
                    <a:schemeClr val="tx1">
                      <a:alpha val="75000"/>
                    </a:schemeClr>
                  </a:glow>
                </a:effectLst>
              </a:rPr>
              <a:t>Community Commercial</a:t>
            </a:r>
          </a:p>
          <a:p>
            <a:pPr algn="ctr"/>
            <a:r>
              <a:rPr lang="en-US" dirty="0" smtClean="0">
                <a:solidFill>
                  <a:srgbClr val="FFFFFF"/>
                </a:solidFill>
                <a:effectLst>
                  <a:glow rad="152400">
                    <a:schemeClr val="tx1">
                      <a:alpha val="75000"/>
                    </a:schemeClr>
                  </a:glow>
                </a:effectLst>
              </a:rPr>
              <a:t>District</a:t>
            </a:r>
            <a:endParaRPr lang="en-US" dirty="0">
              <a:solidFill>
                <a:srgbClr val="FFFFFF"/>
              </a:solidFill>
              <a:effectLst>
                <a:glow rad="152400">
                  <a:schemeClr val="tx1">
                    <a:alpha val="75000"/>
                  </a:schemeClr>
                </a:glow>
              </a:effectLst>
            </a:endParaRPr>
          </a:p>
        </p:txBody>
      </p:sp>
      <p:sp>
        <p:nvSpPr>
          <p:cNvPr id="4" name="Rectangle 3"/>
          <p:cNvSpPr/>
          <p:nvPr/>
        </p:nvSpPr>
        <p:spPr>
          <a:xfrm>
            <a:off x="117021" y="9666257"/>
            <a:ext cx="7538357" cy="469359"/>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75" y="2133600"/>
            <a:ext cx="7945075" cy="5287362"/>
          </a:xfrm>
          <a:prstGeom prst="rect">
            <a:avLst/>
          </a:prstGeom>
        </p:spPr>
      </p:pic>
    </p:spTree>
    <p:extLst>
      <p:ext uri="{BB962C8B-B14F-4D97-AF65-F5344CB8AC3E}">
        <p14:creationId xmlns:p14="http://schemas.microsoft.com/office/powerpoint/2010/main" val="245983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11" name="TextBox 10"/>
          <p:cNvSpPr txBox="1"/>
          <p:nvPr/>
        </p:nvSpPr>
        <p:spPr>
          <a:xfrm>
            <a:off x="59064" y="9580635"/>
            <a:ext cx="7728102" cy="523220"/>
          </a:xfrm>
          <a:prstGeom prst="rect">
            <a:avLst/>
          </a:prstGeom>
          <a:noFill/>
        </p:spPr>
        <p:txBody>
          <a:bodyPr wrap="square" rtlCol="0">
            <a:spAutoFit/>
          </a:bodyPr>
          <a:lstStyle/>
          <a:p>
            <a:pPr algn="ctr"/>
            <a:r>
              <a:rPr lang="en-US" sz="1050" baseline="30000" dirty="0"/>
              <a:t>The information contained herein was obtained from sources believed reliable; however </a:t>
            </a:r>
            <a:r>
              <a:rPr lang="en-US" sz="1050" baseline="30000" dirty="0" smtClean="0"/>
              <a:t>KW </a:t>
            </a:r>
            <a:r>
              <a:rPr lang="en-US" sz="1050" baseline="30000" dirty="0"/>
              <a:t>Farm and Ranch Group </a:t>
            </a:r>
            <a:r>
              <a:rPr lang="en-US" sz="1050" baseline="30000" dirty="0" smtClean="0"/>
              <a:t> make </a:t>
            </a:r>
            <a:r>
              <a:rPr lang="en-US" sz="1050" baseline="30000" dirty="0"/>
              <a:t>no guarantees, warranties, or representations as to the completeness or accurateness thereof. The information submitted is subject to errors, omissions, changes of price or conditions; prior to sale or lease, or withdraw without notice. Any projections, assumptions, or </a:t>
            </a:r>
            <a:r>
              <a:rPr lang="en-US" sz="1050" baseline="30000" dirty="0" smtClean="0"/>
              <a:t>estimates</a:t>
            </a:r>
            <a:r>
              <a:rPr lang="en-US" sz="1050" dirty="0" smtClean="0"/>
              <a:t> </a:t>
            </a:r>
            <a:r>
              <a:rPr lang="en-US" sz="1050" baseline="30000" dirty="0" smtClean="0"/>
              <a:t>are </a:t>
            </a:r>
            <a:r>
              <a:rPr lang="en-US" sz="1050" baseline="30000" dirty="0"/>
              <a:t>for illustrative purposes only. Recipients should conduct their own investigation</a:t>
            </a:r>
            <a:r>
              <a:rPr lang="en-US" sz="1050" baseline="30000" dirty="0" smtClean="0"/>
              <a:t>. </a:t>
            </a:r>
            <a:endParaRPr lang="en-US" sz="1050" dirty="0"/>
          </a:p>
        </p:txBody>
      </p:sp>
      <p:sp>
        <p:nvSpPr>
          <p:cNvPr id="20" name="TextBox 19"/>
          <p:cNvSpPr txBox="1"/>
          <p:nvPr/>
        </p:nvSpPr>
        <p:spPr>
          <a:xfrm>
            <a:off x="4103821" y="8797730"/>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16" name="TextBox 15"/>
          <p:cNvSpPr txBox="1"/>
          <p:nvPr/>
        </p:nvSpPr>
        <p:spPr>
          <a:xfrm>
            <a:off x="0" y="8960932"/>
            <a:ext cx="4103821" cy="646331"/>
          </a:xfrm>
          <a:prstGeom prst="rect">
            <a:avLst/>
          </a:prstGeom>
          <a:noFill/>
        </p:spPr>
        <p:txBody>
          <a:bodyPr wrap="square" rtlCol="0">
            <a:spAutoFit/>
          </a:bodyPr>
          <a:lstStyle/>
          <a:p>
            <a:pPr algn="ctr"/>
            <a:r>
              <a:rPr lang="en-US" sz="3600" b="1" dirty="0" smtClean="0">
                <a:solidFill>
                  <a:srgbClr val="FFFFFF"/>
                </a:solidFill>
                <a:latin typeface="Eurostile"/>
                <a:cs typeface="Eurostile"/>
              </a:rPr>
              <a:t>Ecological Maps</a:t>
            </a:r>
            <a:endParaRPr lang="en-US" sz="3600" b="1" dirty="0">
              <a:solidFill>
                <a:srgbClr val="FFFFFF"/>
              </a:solidFill>
              <a:latin typeface="Eurostile"/>
              <a:cs typeface="Eurostile"/>
            </a:endParaRPr>
          </a:p>
        </p:txBody>
      </p:sp>
      <p:sp>
        <p:nvSpPr>
          <p:cNvPr id="6" name="TextBox 5"/>
          <p:cNvSpPr txBox="1"/>
          <p:nvPr/>
        </p:nvSpPr>
        <p:spPr>
          <a:xfrm>
            <a:off x="-3395273" y="3797532"/>
            <a:ext cx="2893040" cy="646331"/>
          </a:xfrm>
          <a:prstGeom prst="rect">
            <a:avLst/>
          </a:prstGeom>
          <a:noFill/>
        </p:spPr>
        <p:txBody>
          <a:bodyPr wrap="square" rtlCol="0">
            <a:spAutoFit/>
          </a:bodyPr>
          <a:lstStyle/>
          <a:p>
            <a:pPr algn="ctr"/>
            <a:r>
              <a:rPr lang="en-US" dirty="0" smtClean="0">
                <a:solidFill>
                  <a:srgbClr val="FFFFFF"/>
                </a:solidFill>
                <a:effectLst>
                  <a:glow rad="152400">
                    <a:schemeClr val="tx1">
                      <a:alpha val="75000"/>
                    </a:schemeClr>
                  </a:glow>
                </a:effectLst>
              </a:rPr>
              <a:t>Community Commercial</a:t>
            </a:r>
          </a:p>
          <a:p>
            <a:pPr algn="ctr"/>
            <a:r>
              <a:rPr lang="en-US" dirty="0" smtClean="0">
                <a:solidFill>
                  <a:srgbClr val="FFFFFF"/>
                </a:solidFill>
                <a:effectLst>
                  <a:glow rad="152400">
                    <a:schemeClr val="tx1">
                      <a:alpha val="75000"/>
                    </a:schemeClr>
                  </a:glow>
                </a:effectLst>
              </a:rPr>
              <a:t>District</a:t>
            </a:r>
            <a:endParaRPr lang="en-US" dirty="0">
              <a:solidFill>
                <a:srgbClr val="FFFFFF"/>
              </a:solidFill>
              <a:effectLst>
                <a:glow rad="152400">
                  <a:schemeClr val="tx1">
                    <a:alpha val="75000"/>
                  </a:schemeClr>
                </a:glo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5061"/>
            <a:ext cx="7772400" cy="5542268"/>
          </a:xfrm>
          <a:prstGeom prst="rect">
            <a:avLst/>
          </a:prstGeom>
        </p:spPr>
      </p:pic>
    </p:spTree>
    <p:extLst>
      <p:ext uri="{BB962C8B-B14F-4D97-AF65-F5344CB8AC3E}">
        <p14:creationId xmlns:p14="http://schemas.microsoft.com/office/powerpoint/2010/main" val="355479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	</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16" name="TextBox 15"/>
          <p:cNvSpPr txBox="1"/>
          <p:nvPr/>
        </p:nvSpPr>
        <p:spPr>
          <a:xfrm>
            <a:off x="0" y="8786963"/>
            <a:ext cx="4103821" cy="830997"/>
          </a:xfrm>
          <a:prstGeom prst="rect">
            <a:avLst/>
          </a:prstGeom>
          <a:noFill/>
        </p:spPr>
        <p:txBody>
          <a:bodyPr wrap="square" rtlCol="0">
            <a:spAutoFit/>
          </a:bodyPr>
          <a:lstStyle/>
          <a:p>
            <a:pPr algn="ctr"/>
            <a:r>
              <a:rPr lang="en-US" sz="4800" b="1" dirty="0" smtClean="0">
                <a:solidFill>
                  <a:srgbClr val="FFFFFF"/>
                </a:solidFill>
                <a:latin typeface="Eurostile"/>
                <a:cs typeface="Eurostile"/>
              </a:rPr>
              <a:t>Video</a:t>
            </a:r>
            <a:endParaRPr lang="en-US" sz="4800" b="1" dirty="0">
              <a:solidFill>
                <a:srgbClr val="FFFFFF"/>
              </a:solidFill>
              <a:latin typeface="Eurostile"/>
              <a:cs typeface="Eurostile"/>
            </a:endParaRPr>
          </a:p>
        </p:txBody>
      </p:sp>
      <p:sp>
        <p:nvSpPr>
          <p:cNvPr id="6" name="TextBox 5"/>
          <p:cNvSpPr txBox="1"/>
          <p:nvPr/>
        </p:nvSpPr>
        <p:spPr>
          <a:xfrm>
            <a:off x="-3072330" y="3982199"/>
            <a:ext cx="2893040" cy="369332"/>
          </a:xfrm>
          <a:prstGeom prst="rect">
            <a:avLst/>
          </a:prstGeom>
          <a:noFill/>
        </p:spPr>
        <p:txBody>
          <a:bodyPr wrap="square" rtlCol="0">
            <a:spAutoFit/>
          </a:bodyPr>
          <a:lstStyle/>
          <a:p>
            <a:pPr algn="ctr"/>
            <a:r>
              <a:rPr lang="en-US" dirty="0" smtClean="0">
                <a:solidFill>
                  <a:srgbClr val="FFFFFF"/>
                </a:solidFill>
                <a:effectLst>
                  <a:glow rad="152400">
                    <a:schemeClr val="tx1">
                      <a:alpha val="75000"/>
                    </a:schemeClr>
                  </a:glow>
                </a:effectLst>
              </a:rPr>
              <a:t>Information</a:t>
            </a:r>
            <a:endParaRPr lang="en-US" dirty="0">
              <a:solidFill>
                <a:srgbClr val="FFFFFF"/>
              </a:solidFill>
              <a:effectLst>
                <a:glow rad="152400">
                  <a:schemeClr val="tx1">
                    <a:alpha val="75000"/>
                  </a:schemeClr>
                </a:glow>
              </a:effectLst>
            </a:endParaRPr>
          </a:p>
        </p:txBody>
      </p:sp>
      <p:sp>
        <p:nvSpPr>
          <p:cNvPr id="4" name="Rectangle 3"/>
          <p:cNvSpPr/>
          <p:nvPr/>
        </p:nvSpPr>
        <p:spPr>
          <a:xfrm>
            <a:off x="0" y="9617960"/>
            <a:ext cx="7772400"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sp>
        <p:nvSpPr>
          <p:cNvPr id="2" name="Rectangle 1"/>
          <p:cNvSpPr/>
          <p:nvPr/>
        </p:nvSpPr>
        <p:spPr>
          <a:xfrm>
            <a:off x="2356582" y="4844534"/>
            <a:ext cx="3059235" cy="369332"/>
          </a:xfrm>
          <a:prstGeom prst="rect">
            <a:avLst/>
          </a:prstGeom>
        </p:spPr>
        <p:txBody>
          <a:bodyPr wrap="none">
            <a:spAutoFit/>
          </a:bodyPr>
          <a:lstStyle/>
          <a:p>
            <a:r>
              <a:rPr lang="en-US" dirty="0"/>
              <a:t>https://youtu.be/HyGpBQFBlis</a:t>
            </a:r>
          </a:p>
        </p:txBody>
      </p:sp>
      <p:pic>
        <p:nvPicPr>
          <p:cNvPr id="5" name="HyGpBQFBlis"/>
          <p:cNvPicPr>
            <a:picLocks noRot="1" noChangeAspect="1"/>
          </p:cNvPicPr>
          <p:nvPr>
            <a:videoFile r:link="rId1"/>
          </p:nvPr>
        </p:nvPicPr>
        <p:blipFill>
          <a:blip r:embed="rId4"/>
          <a:stretch>
            <a:fillRect/>
          </a:stretch>
        </p:blipFill>
        <p:spPr>
          <a:xfrm>
            <a:off x="0" y="2653784"/>
            <a:ext cx="7789334" cy="4381500"/>
          </a:xfrm>
          <a:prstGeom prst="rect">
            <a:avLst/>
          </a:prstGeom>
        </p:spPr>
      </p:pic>
    </p:spTree>
    <p:extLst>
      <p:ext uri="{BB962C8B-B14F-4D97-AF65-F5344CB8AC3E}">
        <p14:creationId xmlns:p14="http://schemas.microsoft.com/office/powerpoint/2010/main" val="410641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1" y="0"/>
            <a:ext cx="7826042" cy="10058400"/>
          </a:xfrm>
          <a:prstGeom prst="rect">
            <a:avLst/>
          </a:prstGeom>
        </p:spPr>
      </p:pic>
      <p:sp>
        <p:nvSpPr>
          <p:cNvPr id="19" name="TextBox 18"/>
          <p:cNvSpPr txBox="1"/>
          <p:nvPr/>
        </p:nvSpPr>
        <p:spPr>
          <a:xfrm>
            <a:off x="5832531" y="1273883"/>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Local Expertise…International Reach!</a:t>
            </a:r>
            <a:endParaRPr lang="en-US" sz="850" i="1" dirty="0">
              <a:solidFill>
                <a:schemeClr val="bg1"/>
              </a:solidFill>
              <a:latin typeface="Eurostile"/>
              <a:cs typeface="Eurostile"/>
            </a:endParaRPr>
          </a:p>
        </p:txBody>
      </p:sp>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www.centeclandrealty.com</a:t>
            </a:r>
            <a:endParaRPr lang="en-US" sz="1050" dirty="0">
              <a:solidFill>
                <a:schemeClr val="bg1"/>
              </a:solidFill>
              <a:latin typeface="Eurostile"/>
              <a:cs typeface="Eurostile"/>
            </a:endParaRPr>
          </a:p>
        </p:txBody>
      </p:sp>
      <p:sp>
        <p:nvSpPr>
          <p:cNvPr id="16" name="TextBox 15"/>
          <p:cNvSpPr txBox="1"/>
          <p:nvPr/>
        </p:nvSpPr>
        <p:spPr>
          <a:xfrm>
            <a:off x="0" y="8835260"/>
            <a:ext cx="4103821" cy="830997"/>
          </a:xfrm>
          <a:prstGeom prst="rect">
            <a:avLst/>
          </a:prstGeom>
          <a:noFill/>
        </p:spPr>
        <p:txBody>
          <a:bodyPr wrap="square" rtlCol="0">
            <a:spAutoFit/>
          </a:bodyPr>
          <a:lstStyle/>
          <a:p>
            <a:pPr algn="ctr"/>
            <a:r>
              <a:rPr lang="en-US" sz="4800" b="1" dirty="0" smtClean="0">
                <a:solidFill>
                  <a:srgbClr val="FFFFFF"/>
                </a:solidFill>
                <a:latin typeface="Eurostile"/>
                <a:cs typeface="Eurostile"/>
              </a:rPr>
              <a:t>Topography</a:t>
            </a:r>
            <a:endParaRPr lang="en-US" sz="4800" b="1" dirty="0">
              <a:solidFill>
                <a:srgbClr val="FFFFFF"/>
              </a:solidFill>
              <a:latin typeface="Eurostile"/>
              <a:cs typeface="Eurostile"/>
            </a:endParaRPr>
          </a:p>
        </p:txBody>
      </p:sp>
      <p:sp>
        <p:nvSpPr>
          <p:cNvPr id="6" name="TextBox 5"/>
          <p:cNvSpPr txBox="1"/>
          <p:nvPr/>
        </p:nvSpPr>
        <p:spPr>
          <a:xfrm>
            <a:off x="-3077750" y="3797533"/>
            <a:ext cx="2893040" cy="369332"/>
          </a:xfrm>
          <a:prstGeom prst="rect">
            <a:avLst/>
          </a:prstGeom>
          <a:noFill/>
        </p:spPr>
        <p:txBody>
          <a:bodyPr wrap="square" rtlCol="0">
            <a:spAutoFit/>
          </a:bodyPr>
          <a:lstStyle/>
          <a:p>
            <a:pPr algn="ctr"/>
            <a:r>
              <a:rPr lang="en-US" dirty="0" smtClean="0">
                <a:solidFill>
                  <a:srgbClr val="FFFFFF"/>
                </a:solidFill>
                <a:effectLst>
                  <a:glow rad="152400">
                    <a:schemeClr val="tx1">
                      <a:alpha val="75000"/>
                    </a:schemeClr>
                  </a:glow>
                </a:effectLst>
              </a:rPr>
              <a:t>Information</a:t>
            </a:r>
            <a:endParaRPr lang="en-US" dirty="0">
              <a:solidFill>
                <a:srgbClr val="FFFFFF"/>
              </a:solidFill>
              <a:effectLst>
                <a:glow rad="152400">
                  <a:schemeClr val="tx1">
                    <a:alpha val="75000"/>
                  </a:schemeClr>
                </a:glow>
              </a:effectLst>
            </a:endParaRPr>
          </a:p>
        </p:txBody>
      </p:sp>
      <p:sp>
        <p:nvSpPr>
          <p:cNvPr id="2" name="Rectangle 1"/>
          <p:cNvSpPr/>
          <p:nvPr/>
        </p:nvSpPr>
        <p:spPr>
          <a:xfrm>
            <a:off x="29532" y="9635604"/>
            <a:ext cx="7801932" cy="523220"/>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6171"/>
            <a:ext cx="7772400" cy="5266058"/>
          </a:xfrm>
          <a:prstGeom prst="rect">
            <a:avLst/>
          </a:prstGeom>
        </p:spPr>
      </p:pic>
    </p:spTree>
    <p:extLst>
      <p:ext uri="{BB962C8B-B14F-4D97-AF65-F5344CB8AC3E}">
        <p14:creationId xmlns:p14="http://schemas.microsoft.com/office/powerpoint/2010/main" val="1569419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15" name="TextBox 14"/>
          <p:cNvSpPr txBox="1"/>
          <p:nvPr/>
        </p:nvSpPr>
        <p:spPr>
          <a:xfrm>
            <a:off x="0" y="8835260"/>
            <a:ext cx="4103821" cy="830997"/>
          </a:xfrm>
          <a:prstGeom prst="rect">
            <a:avLst/>
          </a:prstGeom>
          <a:noFill/>
        </p:spPr>
        <p:txBody>
          <a:bodyPr wrap="square" rtlCol="0">
            <a:spAutoFit/>
          </a:bodyPr>
          <a:lstStyle/>
          <a:p>
            <a:pPr algn="ctr"/>
            <a:r>
              <a:rPr lang="en-US" sz="4800" b="1" dirty="0" smtClean="0">
                <a:solidFill>
                  <a:srgbClr val="FFFFFF"/>
                </a:solidFill>
                <a:latin typeface="Eurostile"/>
                <a:cs typeface="Eurostile"/>
              </a:rPr>
              <a:t>Soil Report</a:t>
            </a:r>
            <a:endParaRPr lang="en-US" sz="4800" b="1" dirty="0">
              <a:solidFill>
                <a:srgbClr val="FFFFFF"/>
              </a:solidFill>
              <a:latin typeface="Eurostile"/>
              <a:cs typeface="Eurostile"/>
            </a:endParaRPr>
          </a:p>
        </p:txBody>
      </p:sp>
      <p:sp>
        <p:nvSpPr>
          <p:cNvPr id="19" name="TextBox 18"/>
          <p:cNvSpPr txBox="1"/>
          <p:nvPr/>
        </p:nvSpPr>
        <p:spPr>
          <a:xfrm>
            <a:off x="5832531" y="1273883"/>
            <a:ext cx="1869832" cy="223138"/>
          </a:xfrm>
          <a:prstGeom prst="rect">
            <a:avLst/>
          </a:prstGeom>
          <a:noFill/>
        </p:spPr>
        <p:txBody>
          <a:bodyPr wrap="square" rtlCol="0">
            <a:spAutoFit/>
          </a:bodyPr>
          <a:lstStyle/>
          <a:p>
            <a:pPr algn="ctr"/>
            <a:r>
              <a:rPr lang="en-US" sz="850" i="1" dirty="0" smtClean="0">
                <a:solidFill>
                  <a:schemeClr val="bg1"/>
                </a:solidFill>
                <a:latin typeface="Eurostile"/>
                <a:cs typeface="Eurostile"/>
              </a:rPr>
              <a:t>Local Expertise…International Reach!</a:t>
            </a:r>
            <a:endParaRPr lang="en-US" sz="850" i="1" dirty="0">
              <a:solidFill>
                <a:schemeClr val="bg1"/>
              </a:solidFill>
              <a:latin typeface="Eurostile"/>
              <a:cs typeface="Eurostile"/>
            </a:endParaRPr>
          </a:p>
        </p:txBody>
      </p:sp>
      <p:sp>
        <p:nvSpPr>
          <p:cNvPr id="20" name="TextBox 19"/>
          <p:cNvSpPr txBox="1"/>
          <p:nvPr/>
        </p:nvSpPr>
        <p:spPr>
          <a:xfrm>
            <a:off x="4103821" y="8861511"/>
            <a:ext cx="2876987" cy="854080"/>
          </a:xfrm>
          <a:prstGeom prst="rect">
            <a:avLst/>
          </a:prstGeom>
          <a:noFill/>
        </p:spPr>
        <p:txBody>
          <a:bodyPr wrap="square" rtlCol="0">
            <a:spAutoFit/>
          </a:bodyPr>
          <a:lstStyle/>
          <a:p>
            <a:r>
              <a:rPr lang="en-US" b="1" dirty="0" smtClean="0">
                <a:solidFill>
                  <a:schemeClr val="bg1"/>
                </a:solidFill>
                <a:latin typeface="Eurostile"/>
                <a:cs typeface="Eurostile"/>
              </a:rPr>
              <a:t>Vernie “Cal” Marshall III</a:t>
            </a:r>
          </a:p>
          <a:p>
            <a:r>
              <a:rPr lang="en-US" sz="1050" b="1" dirty="0" smtClean="0">
                <a:solidFill>
                  <a:schemeClr val="bg1"/>
                </a:solidFill>
                <a:latin typeface="Eurostile"/>
                <a:cs typeface="Eurostile"/>
              </a:rPr>
              <a:t>Land Agent</a:t>
            </a:r>
          </a:p>
          <a:p>
            <a:r>
              <a:rPr lang="en-US" sz="1050" b="1" dirty="0" smtClean="0">
                <a:solidFill>
                  <a:schemeClr val="bg1"/>
                </a:solidFill>
                <a:latin typeface="Eurostile"/>
                <a:cs typeface="Eurostile"/>
              </a:rPr>
              <a:t>Cell: (254) 447-0984</a:t>
            </a:r>
            <a:endParaRPr lang="en-US" sz="1050" dirty="0" smtClean="0">
              <a:solidFill>
                <a:schemeClr val="bg1"/>
              </a:solidFill>
              <a:latin typeface="Eurostile"/>
              <a:cs typeface="Eurostile"/>
            </a:endParaRPr>
          </a:p>
          <a:p>
            <a:r>
              <a:rPr lang="en-US" sz="1050" dirty="0" smtClean="0">
                <a:solidFill>
                  <a:schemeClr val="bg1"/>
                </a:solidFill>
                <a:latin typeface="Eurostile"/>
                <a:cs typeface="Eurostile"/>
              </a:rPr>
              <a:t>www.centexlandrealty.com</a:t>
            </a:r>
            <a:endParaRPr lang="en-US" sz="1050" dirty="0">
              <a:solidFill>
                <a:schemeClr val="bg1"/>
              </a:solidFill>
              <a:latin typeface="Eurostile"/>
              <a:cs typeface="Eurostile"/>
            </a:endParaRPr>
          </a:p>
        </p:txBody>
      </p:sp>
      <p:sp>
        <p:nvSpPr>
          <p:cNvPr id="4" name="Rectangle 3"/>
          <p:cNvSpPr/>
          <p:nvPr/>
        </p:nvSpPr>
        <p:spPr>
          <a:xfrm>
            <a:off x="276786" y="5872421"/>
            <a:ext cx="7180159" cy="2428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72269" y="6032374"/>
            <a:ext cx="347061" cy="215444"/>
          </a:xfrm>
          <a:prstGeom prst="rect">
            <a:avLst/>
          </a:prstGeom>
          <a:noFill/>
        </p:spPr>
        <p:txBody>
          <a:bodyPr wrap="square" rtlCol="0">
            <a:spAutoFit/>
          </a:bodyPr>
          <a:lstStyle/>
          <a:p>
            <a:r>
              <a:rPr lang="en-US" sz="800" dirty="0" smtClean="0"/>
              <a:t>*</a:t>
            </a:r>
            <a:endParaRPr lang="en-US" sz="800" dirty="0"/>
          </a:p>
        </p:txBody>
      </p:sp>
      <p:sp>
        <p:nvSpPr>
          <p:cNvPr id="16" name="TextBox 15"/>
          <p:cNvSpPr txBox="1"/>
          <p:nvPr/>
        </p:nvSpPr>
        <p:spPr>
          <a:xfrm>
            <a:off x="0" y="8195810"/>
            <a:ext cx="7772400" cy="215444"/>
          </a:xfrm>
          <a:prstGeom prst="rect">
            <a:avLst/>
          </a:prstGeom>
          <a:noFill/>
        </p:spPr>
        <p:txBody>
          <a:bodyPr wrap="square" rtlCol="0">
            <a:spAutoFit/>
          </a:bodyPr>
          <a:lstStyle/>
          <a:p>
            <a:pPr algn="ctr"/>
            <a:r>
              <a:rPr lang="en-US" sz="800" dirty="0" smtClean="0"/>
              <a:t>* Approximate acreage taken from soil report. Total acreage is 82.33 acres according to tax records.</a:t>
            </a:r>
            <a:endParaRPr lang="en-US" sz="800" dirty="0"/>
          </a:p>
        </p:txBody>
      </p:sp>
      <p:sp>
        <p:nvSpPr>
          <p:cNvPr id="6" name="Rectangle 5"/>
          <p:cNvSpPr/>
          <p:nvPr/>
        </p:nvSpPr>
        <p:spPr>
          <a:xfrm>
            <a:off x="230614" y="9691841"/>
            <a:ext cx="7311171" cy="469359"/>
          </a:xfrm>
          <a:prstGeom prst="rect">
            <a:avLst/>
          </a:prstGeom>
        </p:spPr>
        <p:txBody>
          <a:bodyPr wrap="square">
            <a:spAutoFit/>
          </a:bodyPr>
          <a:lstStyle/>
          <a:p>
            <a:pPr algn="ctr"/>
            <a:r>
              <a:rPr lang="en-US" sz="1050" baseline="30000" dirty="0"/>
              <a:t>The information contained herein was obtained from sources believed reliable; however KW Farm and Ranch Group  make no guarantees, warranties, or representations as to the completeness or accurateness thereof. The information submitted is subject to errors, omissions, changes of price or conditions; prior to sale or lease, or withdraw without notice. Any projections, assumptions, or estimates</a:t>
            </a:r>
            <a:r>
              <a:rPr lang="en-US" sz="1050" dirty="0"/>
              <a:t> </a:t>
            </a:r>
            <a:r>
              <a:rPr lang="en-US" sz="1050" baseline="30000" dirty="0"/>
              <a:t>are for illustrative purposes only. Recipients should conduct their own investigation. </a:t>
            </a:r>
            <a:endParaRPr lang="en-US" sz="105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6732"/>
            <a:ext cx="7772400" cy="47273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529" y="6411806"/>
            <a:ext cx="4293705" cy="2034540"/>
          </a:xfrm>
          <a:prstGeom prst="rect">
            <a:avLst/>
          </a:prstGeom>
        </p:spPr>
      </p:pic>
    </p:spTree>
    <p:extLst>
      <p:ext uri="{BB962C8B-B14F-4D97-AF65-F5344CB8AC3E}">
        <p14:creationId xmlns:p14="http://schemas.microsoft.com/office/powerpoint/2010/main" val="3556185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2044</Words>
  <Application>Microsoft Office PowerPoint</Application>
  <PresentationFormat>Custom</PresentationFormat>
  <Paragraphs>136</Paragraphs>
  <Slides>11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Eurostile</vt:lpstr>
      <vt:lpstr>Mongolian Baiti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Vernie Marshall</cp:lastModifiedBy>
  <cp:revision>46</cp:revision>
  <dcterms:created xsi:type="dcterms:W3CDTF">2015-02-06T15:08:58Z</dcterms:created>
  <dcterms:modified xsi:type="dcterms:W3CDTF">2016-12-07T15:30:23Z</dcterms:modified>
</cp:coreProperties>
</file>