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sldIdLst>
    <p:sldId id="256" r:id="rId2"/>
    <p:sldId id="282" r:id="rId3"/>
    <p:sldId id="258" r:id="rId4"/>
    <p:sldId id="297" r:id="rId5"/>
    <p:sldId id="283" r:id="rId6"/>
    <p:sldId id="285" r:id="rId7"/>
    <p:sldId id="284" r:id="rId8"/>
    <p:sldId id="291" r:id="rId9"/>
    <p:sldId id="292" r:id="rId10"/>
    <p:sldId id="259" r:id="rId11"/>
    <p:sldId id="305" r:id="rId12"/>
    <p:sldId id="274" r:id="rId13"/>
    <p:sldId id="275" r:id="rId14"/>
    <p:sldId id="300" r:id="rId15"/>
    <p:sldId id="301" r:id="rId16"/>
    <p:sldId id="302" r:id="rId17"/>
    <p:sldId id="307" r:id="rId18"/>
    <p:sldId id="276" r:id="rId19"/>
    <p:sldId id="277" r:id="rId20"/>
    <p:sldId id="281" r:id="rId21"/>
    <p:sldId id="309" r:id="rId22"/>
    <p:sldId id="267" r:id="rId23"/>
    <p:sldId id="270" r:id="rId24"/>
    <p:sldId id="269" r:id="rId25"/>
    <p:sldId id="310" r:id="rId26"/>
    <p:sldId id="266" r:id="rId27"/>
    <p:sldId id="308" r:id="rId28"/>
    <p:sldId id="273" r:id="rId29"/>
    <p:sldId id="304" r:id="rId30"/>
    <p:sldId id="311" r:id="rId31"/>
    <p:sldId id="262" r:id="rId32"/>
    <p:sldId id="263" r:id="rId33"/>
    <p:sldId id="268" r:id="rId34"/>
    <p:sldId id="265" r:id="rId35"/>
    <p:sldId id="264" r:id="rId36"/>
    <p:sldId id="312" r:id="rId37"/>
    <p:sldId id="271" r:id="rId38"/>
    <p:sldId id="272" r:id="rId39"/>
    <p:sldId id="260" r:id="rId40"/>
    <p:sldId id="296" r:id="rId41"/>
    <p:sldId id="295" r:id="rId42"/>
    <p:sldId id="314" r:id="rId43"/>
  </p:sldIdLst>
  <p:sldSz cx="9144000" cy="6858000" type="letter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99" autoAdjust="0"/>
    <p:restoredTop sz="94660"/>
  </p:normalViewPr>
  <p:slideViewPr>
    <p:cSldViewPr>
      <p:cViewPr>
        <p:scale>
          <a:sx n="60" d="100"/>
          <a:sy n="60" d="100"/>
        </p:scale>
        <p:origin x="-582" y="-4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D0820B-ED2C-4BD4-B744-DA1106F6D7C3}" type="doc">
      <dgm:prSet loTypeId="urn:microsoft.com/office/officeart/2005/8/layout/process4" loCatId="process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9809E584-A4E1-441D-89B2-51C6F316FCC9}">
      <dgm:prSet phldrT="[Text]" custT="1"/>
      <dgm:spPr/>
      <dgm:t>
        <a:bodyPr/>
        <a:lstStyle/>
        <a:p>
          <a:r>
            <a:rPr lang="en-US" sz="2000" dirty="0" smtClean="0"/>
            <a:t>January 2011</a:t>
          </a:r>
          <a:endParaRPr lang="en-US" sz="2000" dirty="0"/>
        </a:p>
      </dgm:t>
    </dgm:pt>
    <dgm:pt modelId="{72169226-853D-4A1C-BC29-E7F8AE1C29A4}" type="parTrans" cxnId="{B63B69CE-2F51-4030-9B9C-7814B8FC98EA}">
      <dgm:prSet/>
      <dgm:spPr/>
      <dgm:t>
        <a:bodyPr/>
        <a:lstStyle/>
        <a:p>
          <a:endParaRPr lang="en-US"/>
        </a:p>
      </dgm:t>
    </dgm:pt>
    <dgm:pt modelId="{04FE765D-93C7-4451-ACF6-2797428A8E1F}" type="sibTrans" cxnId="{B63B69CE-2F51-4030-9B9C-7814B8FC98EA}">
      <dgm:prSet/>
      <dgm:spPr/>
      <dgm:t>
        <a:bodyPr/>
        <a:lstStyle/>
        <a:p>
          <a:endParaRPr lang="en-US"/>
        </a:p>
      </dgm:t>
    </dgm:pt>
    <dgm:pt modelId="{41B030BB-8985-48CB-909B-5BAB41370F01}">
      <dgm:prSet phldrT="[Text]"/>
      <dgm:spPr/>
      <dgm:t>
        <a:bodyPr/>
        <a:lstStyle/>
        <a:p>
          <a:r>
            <a:rPr lang="en-US" dirty="0" smtClean="0"/>
            <a:t>Settlement with Lenders regarding Chapter 11</a:t>
          </a:r>
          <a:endParaRPr lang="en-US" dirty="0"/>
        </a:p>
      </dgm:t>
    </dgm:pt>
    <dgm:pt modelId="{ECA599BB-812F-4E73-B0D2-3C4763C6AF10}" type="parTrans" cxnId="{8B27FDA1-7CD2-4D25-9822-E9FE3377E40E}">
      <dgm:prSet/>
      <dgm:spPr/>
      <dgm:t>
        <a:bodyPr/>
        <a:lstStyle/>
        <a:p>
          <a:endParaRPr lang="en-US"/>
        </a:p>
      </dgm:t>
    </dgm:pt>
    <dgm:pt modelId="{2C80FC75-C978-4338-A8EB-78AA0C583ED5}" type="sibTrans" cxnId="{8B27FDA1-7CD2-4D25-9822-E9FE3377E40E}">
      <dgm:prSet/>
      <dgm:spPr/>
      <dgm:t>
        <a:bodyPr/>
        <a:lstStyle/>
        <a:p>
          <a:endParaRPr lang="en-US"/>
        </a:p>
      </dgm:t>
    </dgm:pt>
    <dgm:pt modelId="{1022E6FE-C236-453A-A440-34B014C9C24C}">
      <dgm:prSet phldrT="[Text]" custT="1"/>
      <dgm:spPr/>
      <dgm:t>
        <a:bodyPr/>
        <a:lstStyle/>
        <a:p>
          <a:r>
            <a:rPr lang="en-US" sz="2000" dirty="0" smtClean="0"/>
            <a:t>February 2011</a:t>
          </a:r>
          <a:endParaRPr lang="en-US" sz="2000" dirty="0"/>
        </a:p>
      </dgm:t>
    </dgm:pt>
    <dgm:pt modelId="{24DB2089-3632-4219-A109-064B7CF911F6}" type="parTrans" cxnId="{CA149A22-C3FE-41CA-80B8-8F9DD08502EE}">
      <dgm:prSet/>
      <dgm:spPr/>
      <dgm:t>
        <a:bodyPr/>
        <a:lstStyle/>
        <a:p>
          <a:endParaRPr lang="en-US"/>
        </a:p>
      </dgm:t>
    </dgm:pt>
    <dgm:pt modelId="{5F09A27A-43B4-4114-B199-8C857D052576}" type="sibTrans" cxnId="{CA149A22-C3FE-41CA-80B8-8F9DD08502EE}">
      <dgm:prSet/>
      <dgm:spPr/>
      <dgm:t>
        <a:bodyPr/>
        <a:lstStyle/>
        <a:p>
          <a:endParaRPr lang="en-US"/>
        </a:p>
      </dgm:t>
    </dgm:pt>
    <dgm:pt modelId="{5B7E1F96-8D04-465F-978F-EDB09ABAA075}">
      <dgm:prSet phldrT="[Text]"/>
      <dgm:spPr/>
      <dgm:t>
        <a:bodyPr/>
        <a:lstStyle/>
        <a:p>
          <a:r>
            <a:rPr lang="en-US" dirty="0" smtClean="0"/>
            <a:t>CCR Offered Publically to Open Market</a:t>
          </a:r>
          <a:endParaRPr lang="en-US" dirty="0"/>
        </a:p>
      </dgm:t>
    </dgm:pt>
    <dgm:pt modelId="{1F3E6C24-6137-43B0-974F-183EAA1102C9}" type="parTrans" cxnId="{56811955-67E9-4C58-8E63-3DA87CC636AC}">
      <dgm:prSet/>
      <dgm:spPr/>
      <dgm:t>
        <a:bodyPr/>
        <a:lstStyle/>
        <a:p>
          <a:endParaRPr lang="en-US"/>
        </a:p>
      </dgm:t>
    </dgm:pt>
    <dgm:pt modelId="{EE404127-5618-4A10-81BB-68DA2F1B21E7}" type="sibTrans" cxnId="{56811955-67E9-4C58-8E63-3DA87CC636AC}">
      <dgm:prSet/>
      <dgm:spPr/>
      <dgm:t>
        <a:bodyPr/>
        <a:lstStyle/>
        <a:p>
          <a:endParaRPr lang="en-US"/>
        </a:p>
      </dgm:t>
    </dgm:pt>
    <dgm:pt modelId="{18F12FF1-DEA7-4C62-BCFF-52A35596B35A}">
      <dgm:prSet phldrT="[Text]" custT="1"/>
      <dgm:spPr/>
      <dgm:t>
        <a:bodyPr/>
        <a:lstStyle/>
        <a:p>
          <a:r>
            <a:rPr lang="en-US" sz="2000" dirty="0" smtClean="0"/>
            <a:t>March 2011</a:t>
          </a:r>
          <a:endParaRPr lang="en-US" sz="2000" dirty="0"/>
        </a:p>
      </dgm:t>
    </dgm:pt>
    <dgm:pt modelId="{444A969C-1439-4931-909B-2D7BB0F4F4A2}" type="parTrans" cxnId="{A17AC589-A147-4A72-8ED3-4BE0B7D49513}">
      <dgm:prSet/>
      <dgm:spPr/>
      <dgm:t>
        <a:bodyPr/>
        <a:lstStyle/>
        <a:p>
          <a:endParaRPr lang="en-US"/>
        </a:p>
      </dgm:t>
    </dgm:pt>
    <dgm:pt modelId="{10F432AD-746A-40AC-948D-21E2A2BB8CFE}" type="sibTrans" cxnId="{A17AC589-A147-4A72-8ED3-4BE0B7D49513}">
      <dgm:prSet/>
      <dgm:spPr/>
      <dgm:t>
        <a:bodyPr/>
        <a:lstStyle/>
        <a:p>
          <a:endParaRPr lang="en-US"/>
        </a:p>
      </dgm:t>
    </dgm:pt>
    <dgm:pt modelId="{1E164956-0F93-4AB6-A4AE-879CF0B5346E}">
      <dgm:prSet phldrT="[Text]"/>
      <dgm:spPr/>
      <dgm:t>
        <a:bodyPr/>
        <a:lstStyle/>
        <a:p>
          <a:r>
            <a:rPr lang="en-US" dirty="0" smtClean="0"/>
            <a:t>First Offers Received</a:t>
          </a:r>
          <a:endParaRPr lang="en-US" dirty="0"/>
        </a:p>
      </dgm:t>
    </dgm:pt>
    <dgm:pt modelId="{DB01DC02-4454-4CD2-ADE2-548B3C9CC67C}" type="parTrans" cxnId="{B5B8B081-FE20-4D6C-B8C9-5D11E40E9ED9}">
      <dgm:prSet/>
      <dgm:spPr/>
      <dgm:t>
        <a:bodyPr/>
        <a:lstStyle/>
        <a:p>
          <a:endParaRPr lang="en-US"/>
        </a:p>
      </dgm:t>
    </dgm:pt>
    <dgm:pt modelId="{998F54C3-98CE-45D3-9B3B-0E9C732ADFFB}" type="sibTrans" cxnId="{B5B8B081-FE20-4D6C-B8C9-5D11E40E9ED9}">
      <dgm:prSet/>
      <dgm:spPr/>
      <dgm:t>
        <a:bodyPr/>
        <a:lstStyle/>
        <a:p>
          <a:endParaRPr lang="en-US"/>
        </a:p>
      </dgm:t>
    </dgm:pt>
    <dgm:pt modelId="{E53B4294-E074-4C81-95DB-94E23C338EDC}">
      <dgm:prSet phldrT="[Text]" custT="1"/>
      <dgm:spPr/>
      <dgm:t>
        <a:bodyPr/>
        <a:lstStyle/>
        <a:p>
          <a:r>
            <a:rPr lang="en-US" sz="2000" dirty="0" smtClean="0"/>
            <a:t>March 29, 2011</a:t>
          </a:r>
          <a:endParaRPr lang="en-US" sz="2000" dirty="0"/>
        </a:p>
      </dgm:t>
    </dgm:pt>
    <dgm:pt modelId="{A643F5D2-D795-4C64-81CB-852DB404DAA4}" type="parTrans" cxnId="{6976C158-ECAB-4E16-9E41-7E5B8DD3E89F}">
      <dgm:prSet/>
      <dgm:spPr/>
      <dgm:t>
        <a:bodyPr/>
        <a:lstStyle/>
        <a:p>
          <a:endParaRPr lang="en-US"/>
        </a:p>
      </dgm:t>
    </dgm:pt>
    <dgm:pt modelId="{A3FD708F-6E1C-4EE6-9C4C-66B40CC12943}" type="sibTrans" cxnId="{6976C158-ECAB-4E16-9E41-7E5B8DD3E89F}">
      <dgm:prSet/>
      <dgm:spPr/>
      <dgm:t>
        <a:bodyPr/>
        <a:lstStyle/>
        <a:p>
          <a:endParaRPr lang="en-US"/>
        </a:p>
      </dgm:t>
    </dgm:pt>
    <dgm:pt modelId="{A440CF95-F58A-4F83-A165-369E180FCF33}">
      <dgm:prSet phldrT="[Text]"/>
      <dgm:spPr/>
      <dgm:t>
        <a:bodyPr/>
        <a:lstStyle/>
        <a:p>
          <a:r>
            <a:rPr lang="en-US" dirty="0" smtClean="0"/>
            <a:t>Final for Minerals Only</a:t>
          </a:r>
          <a:endParaRPr lang="en-US" dirty="0"/>
        </a:p>
      </dgm:t>
    </dgm:pt>
    <dgm:pt modelId="{D4721107-28D0-457D-912B-C7E56FFE86EC}" type="parTrans" cxnId="{5B5967E8-54D1-4A56-9686-AEA259E054A2}">
      <dgm:prSet/>
      <dgm:spPr/>
      <dgm:t>
        <a:bodyPr/>
        <a:lstStyle/>
        <a:p>
          <a:endParaRPr lang="en-US"/>
        </a:p>
      </dgm:t>
    </dgm:pt>
    <dgm:pt modelId="{1E34CBAB-CE24-4FFF-8250-96DC8951FF86}" type="sibTrans" cxnId="{5B5967E8-54D1-4A56-9686-AEA259E054A2}">
      <dgm:prSet/>
      <dgm:spPr/>
      <dgm:t>
        <a:bodyPr/>
        <a:lstStyle/>
        <a:p>
          <a:endParaRPr lang="en-US"/>
        </a:p>
      </dgm:t>
    </dgm:pt>
    <dgm:pt modelId="{F7D9D054-0AD0-4E51-B53A-33F9BFBC869A}">
      <dgm:prSet phldrT="[Text]" custT="1"/>
      <dgm:spPr/>
      <dgm:t>
        <a:bodyPr/>
        <a:lstStyle/>
        <a:p>
          <a:r>
            <a:rPr lang="en-US" sz="2000" dirty="0" smtClean="0"/>
            <a:t>April 15, 2011</a:t>
          </a:r>
          <a:endParaRPr lang="en-US" sz="2000" dirty="0"/>
        </a:p>
      </dgm:t>
    </dgm:pt>
    <dgm:pt modelId="{62D3FD27-B285-4C97-840A-FB5C7E7D13C2}" type="parTrans" cxnId="{2D6AC942-44F9-458D-98A6-6BD7B277B38C}">
      <dgm:prSet/>
      <dgm:spPr/>
      <dgm:t>
        <a:bodyPr/>
        <a:lstStyle/>
        <a:p>
          <a:endParaRPr lang="en-US"/>
        </a:p>
      </dgm:t>
    </dgm:pt>
    <dgm:pt modelId="{04CE50CD-F065-4DB1-9563-4CC1508056B6}" type="sibTrans" cxnId="{2D6AC942-44F9-458D-98A6-6BD7B277B38C}">
      <dgm:prSet/>
      <dgm:spPr/>
      <dgm:t>
        <a:bodyPr/>
        <a:lstStyle/>
        <a:p>
          <a:endParaRPr lang="en-US"/>
        </a:p>
      </dgm:t>
    </dgm:pt>
    <dgm:pt modelId="{0A464984-E104-4C9F-A786-2A02BC07A1CB}">
      <dgm:prSet phldrT="[Text]"/>
      <dgm:spPr/>
      <dgm:t>
        <a:bodyPr/>
        <a:lstStyle/>
        <a:p>
          <a:r>
            <a:rPr lang="en-US" dirty="0" smtClean="0"/>
            <a:t>Finals for Turnkey Operation</a:t>
          </a:r>
          <a:endParaRPr lang="en-US" dirty="0"/>
        </a:p>
      </dgm:t>
    </dgm:pt>
    <dgm:pt modelId="{AED79679-AB4D-4392-BD3F-9782FE561728}" type="parTrans" cxnId="{6EA8D170-03F1-484C-BAE2-178BA5F984D6}">
      <dgm:prSet/>
      <dgm:spPr/>
      <dgm:t>
        <a:bodyPr/>
        <a:lstStyle/>
        <a:p>
          <a:endParaRPr lang="en-US"/>
        </a:p>
      </dgm:t>
    </dgm:pt>
    <dgm:pt modelId="{C96F832F-3CFE-4893-8720-4997368EB37D}" type="sibTrans" cxnId="{6EA8D170-03F1-484C-BAE2-178BA5F984D6}">
      <dgm:prSet/>
      <dgm:spPr/>
      <dgm:t>
        <a:bodyPr/>
        <a:lstStyle/>
        <a:p>
          <a:endParaRPr lang="en-US"/>
        </a:p>
      </dgm:t>
    </dgm:pt>
    <dgm:pt modelId="{3F4E81D8-3FFD-4B92-9212-EC92A3C58633}" type="pres">
      <dgm:prSet presAssocID="{30D0820B-ED2C-4BD4-B744-DA1106F6D7C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91239D0-A4C7-40F1-8DCD-799438168954}" type="pres">
      <dgm:prSet presAssocID="{F7D9D054-0AD0-4E51-B53A-33F9BFBC869A}" presName="boxAndChildren" presStyleCnt="0"/>
      <dgm:spPr/>
    </dgm:pt>
    <dgm:pt modelId="{E066EC23-5F75-4308-BD67-E2F98F030F1C}" type="pres">
      <dgm:prSet presAssocID="{F7D9D054-0AD0-4E51-B53A-33F9BFBC869A}" presName="parentTextBox" presStyleLbl="node1" presStyleIdx="0" presStyleCnt="5"/>
      <dgm:spPr/>
      <dgm:t>
        <a:bodyPr/>
        <a:lstStyle/>
        <a:p>
          <a:endParaRPr lang="en-US"/>
        </a:p>
      </dgm:t>
    </dgm:pt>
    <dgm:pt modelId="{EB5B25FB-B0F0-4744-AEFC-AC8E74F92A27}" type="pres">
      <dgm:prSet presAssocID="{F7D9D054-0AD0-4E51-B53A-33F9BFBC869A}" presName="entireBox" presStyleLbl="node1" presStyleIdx="0" presStyleCnt="5"/>
      <dgm:spPr/>
      <dgm:t>
        <a:bodyPr/>
        <a:lstStyle/>
        <a:p>
          <a:endParaRPr lang="en-US"/>
        </a:p>
      </dgm:t>
    </dgm:pt>
    <dgm:pt modelId="{5551D20F-71B8-459C-8BA8-8F6B111551ED}" type="pres">
      <dgm:prSet presAssocID="{F7D9D054-0AD0-4E51-B53A-33F9BFBC869A}" presName="descendantBox" presStyleCnt="0"/>
      <dgm:spPr/>
    </dgm:pt>
    <dgm:pt modelId="{10A0FAAC-EE90-43A2-A6BB-83DA1069B293}" type="pres">
      <dgm:prSet presAssocID="{0A464984-E104-4C9F-A786-2A02BC07A1CB}" presName="childTextBox" presStyleLbl="fg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BECE64-8C83-4622-817F-DBAE84F372FC}" type="pres">
      <dgm:prSet presAssocID="{A3FD708F-6E1C-4EE6-9C4C-66B40CC12943}" presName="sp" presStyleCnt="0"/>
      <dgm:spPr/>
    </dgm:pt>
    <dgm:pt modelId="{93E9BBF1-F946-4244-AD86-9507EEDBCEA5}" type="pres">
      <dgm:prSet presAssocID="{E53B4294-E074-4C81-95DB-94E23C338EDC}" presName="arrowAndChildren" presStyleCnt="0"/>
      <dgm:spPr/>
    </dgm:pt>
    <dgm:pt modelId="{FFF1376C-46E0-4A5E-A6FD-C5A265E8E1A0}" type="pres">
      <dgm:prSet presAssocID="{E53B4294-E074-4C81-95DB-94E23C338EDC}" presName="parentTextArrow" presStyleLbl="node1" presStyleIdx="0" presStyleCnt="5"/>
      <dgm:spPr/>
      <dgm:t>
        <a:bodyPr/>
        <a:lstStyle/>
        <a:p>
          <a:endParaRPr lang="en-US"/>
        </a:p>
      </dgm:t>
    </dgm:pt>
    <dgm:pt modelId="{BA6F69C5-E2D2-4949-B6B1-C8BAE691E28F}" type="pres">
      <dgm:prSet presAssocID="{E53B4294-E074-4C81-95DB-94E23C338EDC}" presName="arrow" presStyleLbl="node1" presStyleIdx="1" presStyleCnt="5"/>
      <dgm:spPr/>
      <dgm:t>
        <a:bodyPr/>
        <a:lstStyle/>
        <a:p>
          <a:endParaRPr lang="en-US"/>
        </a:p>
      </dgm:t>
    </dgm:pt>
    <dgm:pt modelId="{A9740839-9F08-4D86-8359-07800DDD3D3B}" type="pres">
      <dgm:prSet presAssocID="{E53B4294-E074-4C81-95DB-94E23C338EDC}" presName="descendantArrow" presStyleCnt="0"/>
      <dgm:spPr/>
    </dgm:pt>
    <dgm:pt modelId="{B82F5E4A-C800-474A-B871-FCC43D8DDA34}" type="pres">
      <dgm:prSet presAssocID="{A440CF95-F58A-4F83-A165-369E180FCF33}" presName="childTextArrow" presStyleLbl="fg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11F834-40A0-4767-9D63-A74F87506428}" type="pres">
      <dgm:prSet presAssocID="{10F432AD-746A-40AC-948D-21E2A2BB8CFE}" presName="sp" presStyleCnt="0"/>
      <dgm:spPr/>
    </dgm:pt>
    <dgm:pt modelId="{945E6884-11CE-4CCD-88DD-43991F5C1E17}" type="pres">
      <dgm:prSet presAssocID="{18F12FF1-DEA7-4C62-BCFF-52A35596B35A}" presName="arrowAndChildren" presStyleCnt="0"/>
      <dgm:spPr/>
    </dgm:pt>
    <dgm:pt modelId="{FBFF7881-6981-4E36-A576-0060472B83E3}" type="pres">
      <dgm:prSet presAssocID="{18F12FF1-DEA7-4C62-BCFF-52A35596B35A}" presName="parentTextArrow" presStyleLbl="node1" presStyleIdx="1" presStyleCnt="5"/>
      <dgm:spPr/>
      <dgm:t>
        <a:bodyPr/>
        <a:lstStyle/>
        <a:p>
          <a:endParaRPr lang="en-US"/>
        </a:p>
      </dgm:t>
    </dgm:pt>
    <dgm:pt modelId="{29FBB19B-AD85-499C-ACE7-D2148E257EED}" type="pres">
      <dgm:prSet presAssocID="{18F12FF1-DEA7-4C62-BCFF-52A35596B35A}" presName="arrow" presStyleLbl="node1" presStyleIdx="2" presStyleCnt="5"/>
      <dgm:spPr/>
      <dgm:t>
        <a:bodyPr/>
        <a:lstStyle/>
        <a:p>
          <a:endParaRPr lang="en-US"/>
        </a:p>
      </dgm:t>
    </dgm:pt>
    <dgm:pt modelId="{29B4FABD-7EF1-4A99-AF52-EDCB6243A15D}" type="pres">
      <dgm:prSet presAssocID="{18F12FF1-DEA7-4C62-BCFF-52A35596B35A}" presName="descendantArrow" presStyleCnt="0"/>
      <dgm:spPr/>
    </dgm:pt>
    <dgm:pt modelId="{7EDAFE67-05AC-4322-A8BF-CB95A913C54A}" type="pres">
      <dgm:prSet presAssocID="{1E164956-0F93-4AB6-A4AE-879CF0B5346E}" presName="childTextArrow" presStyleLbl="fg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47E8B9-BD70-4E86-9459-10305212ECF0}" type="pres">
      <dgm:prSet presAssocID="{5F09A27A-43B4-4114-B199-8C857D052576}" presName="sp" presStyleCnt="0"/>
      <dgm:spPr/>
    </dgm:pt>
    <dgm:pt modelId="{E6DC97BA-2B14-4459-BA4A-11617771C85E}" type="pres">
      <dgm:prSet presAssocID="{1022E6FE-C236-453A-A440-34B014C9C24C}" presName="arrowAndChildren" presStyleCnt="0"/>
      <dgm:spPr/>
    </dgm:pt>
    <dgm:pt modelId="{36EC13BA-1FDD-42D5-9DB7-803AFD598032}" type="pres">
      <dgm:prSet presAssocID="{1022E6FE-C236-453A-A440-34B014C9C24C}" presName="parentTextArrow" presStyleLbl="node1" presStyleIdx="2" presStyleCnt="5"/>
      <dgm:spPr/>
      <dgm:t>
        <a:bodyPr/>
        <a:lstStyle/>
        <a:p>
          <a:endParaRPr lang="en-US"/>
        </a:p>
      </dgm:t>
    </dgm:pt>
    <dgm:pt modelId="{ECD2A144-D062-4DDD-83CE-9FE0657AA10B}" type="pres">
      <dgm:prSet presAssocID="{1022E6FE-C236-453A-A440-34B014C9C24C}" presName="arrow" presStyleLbl="node1" presStyleIdx="3" presStyleCnt="5"/>
      <dgm:spPr/>
      <dgm:t>
        <a:bodyPr/>
        <a:lstStyle/>
        <a:p>
          <a:endParaRPr lang="en-US"/>
        </a:p>
      </dgm:t>
    </dgm:pt>
    <dgm:pt modelId="{60A343AB-C631-4454-A297-84C88BDAAAE8}" type="pres">
      <dgm:prSet presAssocID="{1022E6FE-C236-453A-A440-34B014C9C24C}" presName="descendantArrow" presStyleCnt="0"/>
      <dgm:spPr/>
    </dgm:pt>
    <dgm:pt modelId="{0CBCE7CE-3B4D-48F7-B07D-71C5C8BA7504}" type="pres">
      <dgm:prSet presAssocID="{5B7E1F96-8D04-465F-978F-EDB09ABAA075}" presName="childTextArrow" presStyleLbl="fg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3C9B89-7132-4613-8F28-DA835D20B57B}" type="pres">
      <dgm:prSet presAssocID="{04FE765D-93C7-4451-ACF6-2797428A8E1F}" presName="sp" presStyleCnt="0"/>
      <dgm:spPr/>
    </dgm:pt>
    <dgm:pt modelId="{4F84AF31-EA1F-450D-9621-ACD033B9877E}" type="pres">
      <dgm:prSet presAssocID="{9809E584-A4E1-441D-89B2-51C6F316FCC9}" presName="arrowAndChildren" presStyleCnt="0"/>
      <dgm:spPr/>
    </dgm:pt>
    <dgm:pt modelId="{8960CF2B-4017-4AD6-B9AD-D97B58485034}" type="pres">
      <dgm:prSet presAssocID="{9809E584-A4E1-441D-89B2-51C6F316FCC9}" presName="parentTextArrow" presStyleLbl="node1" presStyleIdx="3" presStyleCnt="5"/>
      <dgm:spPr/>
      <dgm:t>
        <a:bodyPr/>
        <a:lstStyle/>
        <a:p>
          <a:endParaRPr lang="en-US"/>
        </a:p>
      </dgm:t>
    </dgm:pt>
    <dgm:pt modelId="{71C791CB-0A87-4636-95CD-0FE46BD1D7C4}" type="pres">
      <dgm:prSet presAssocID="{9809E584-A4E1-441D-89B2-51C6F316FCC9}" presName="arrow" presStyleLbl="node1" presStyleIdx="4" presStyleCnt="5"/>
      <dgm:spPr/>
      <dgm:t>
        <a:bodyPr/>
        <a:lstStyle/>
        <a:p>
          <a:endParaRPr lang="en-US"/>
        </a:p>
      </dgm:t>
    </dgm:pt>
    <dgm:pt modelId="{571FAE66-3FFF-4841-A2CD-7CB8C8C97F7E}" type="pres">
      <dgm:prSet presAssocID="{9809E584-A4E1-441D-89B2-51C6F316FCC9}" presName="descendantArrow" presStyleCnt="0"/>
      <dgm:spPr/>
    </dgm:pt>
    <dgm:pt modelId="{DA4BAD94-97A8-4AFC-8B9B-3E9FB1AC1864}" type="pres">
      <dgm:prSet presAssocID="{41B030BB-8985-48CB-909B-5BAB41370F01}" presName="childTextArrow" presStyleLbl="fg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63B69CE-2F51-4030-9B9C-7814B8FC98EA}" srcId="{30D0820B-ED2C-4BD4-B744-DA1106F6D7C3}" destId="{9809E584-A4E1-441D-89B2-51C6F316FCC9}" srcOrd="0" destOrd="0" parTransId="{72169226-853D-4A1C-BC29-E7F8AE1C29A4}" sibTransId="{04FE765D-93C7-4451-ACF6-2797428A8E1F}"/>
    <dgm:cxn modelId="{58497971-8707-452A-ACD2-8BE5DADE8E77}" type="presOf" srcId="{E53B4294-E074-4C81-95DB-94E23C338EDC}" destId="{FFF1376C-46E0-4A5E-A6FD-C5A265E8E1A0}" srcOrd="0" destOrd="0" presId="urn:microsoft.com/office/officeart/2005/8/layout/process4"/>
    <dgm:cxn modelId="{5FAF1BBA-FD55-4722-B950-3F50E9808225}" type="presOf" srcId="{1E164956-0F93-4AB6-A4AE-879CF0B5346E}" destId="{7EDAFE67-05AC-4322-A8BF-CB95A913C54A}" srcOrd="0" destOrd="0" presId="urn:microsoft.com/office/officeart/2005/8/layout/process4"/>
    <dgm:cxn modelId="{6976C158-ECAB-4E16-9E41-7E5B8DD3E89F}" srcId="{30D0820B-ED2C-4BD4-B744-DA1106F6D7C3}" destId="{E53B4294-E074-4C81-95DB-94E23C338EDC}" srcOrd="3" destOrd="0" parTransId="{A643F5D2-D795-4C64-81CB-852DB404DAA4}" sibTransId="{A3FD708F-6E1C-4EE6-9C4C-66B40CC12943}"/>
    <dgm:cxn modelId="{CA149A22-C3FE-41CA-80B8-8F9DD08502EE}" srcId="{30D0820B-ED2C-4BD4-B744-DA1106F6D7C3}" destId="{1022E6FE-C236-453A-A440-34B014C9C24C}" srcOrd="1" destOrd="0" parTransId="{24DB2089-3632-4219-A109-064B7CF911F6}" sibTransId="{5F09A27A-43B4-4114-B199-8C857D052576}"/>
    <dgm:cxn modelId="{5B5967E8-54D1-4A56-9686-AEA259E054A2}" srcId="{E53B4294-E074-4C81-95DB-94E23C338EDC}" destId="{A440CF95-F58A-4F83-A165-369E180FCF33}" srcOrd="0" destOrd="0" parTransId="{D4721107-28D0-457D-912B-C7E56FFE86EC}" sibTransId="{1E34CBAB-CE24-4FFF-8250-96DC8951FF86}"/>
    <dgm:cxn modelId="{3ADF1693-B292-4D5B-ACFB-2B4851192A98}" type="presOf" srcId="{1022E6FE-C236-453A-A440-34B014C9C24C}" destId="{36EC13BA-1FDD-42D5-9DB7-803AFD598032}" srcOrd="0" destOrd="0" presId="urn:microsoft.com/office/officeart/2005/8/layout/process4"/>
    <dgm:cxn modelId="{2163B508-8EA0-41AE-B359-4BDAF9607998}" type="presOf" srcId="{E53B4294-E074-4C81-95DB-94E23C338EDC}" destId="{BA6F69C5-E2D2-4949-B6B1-C8BAE691E28F}" srcOrd="1" destOrd="0" presId="urn:microsoft.com/office/officeart/2005/8/layout/process4"/>
    <dgm:cxn modelId="{1714D448-CFE5-47C6-BA33-A287AD0B8AC2}" type="presOf" srcId="{5B7E1F96-8D04-465F-978F-EDB09ABAA075}" destId="{0CBCE7CE-3B4D-48F7-B07D-71C5C8BA7504}" srcOrd="0" destOrd="0" presId="urn:microsoft.com/office/officeart/2005/8/layout/process4"/>
    <dgm:cxn modelId="{8B27FDA1-7CD2-4D25-9822-E9FE3377E40E}" srcId="{9809E584-A4E1-441D-89B2-51C6F316FCC9}" destId="{41B030BB-8985-48CB-909B-5BAB41370F01}" srcOrd="0" destOrd="0" parTransId="{ECA599BB-812F-4E73-B0D2-3C4763C6AF10}" sibTransId="{2C80FC75-C978-4338-A8EB-78AA0C583ED5}"/>
    <dgm:cxn modelId="{A6B1F482-3375-410A-B769-5EBB0538AB14}" type="presOf" srcId="{18F12FF1-DEA7-4C62-BCFF-52A35596B35A}" destId="{FBFF7881-6981-4E36-A576-0060472B83E3}" srcOrd="0" destOrd="0" presId="urn:microsoft.com/office/officeart/2005/8/layout/process4"/>
    <dgm:cxn modelId="{38DB28E8-4EB6-4543-820F-C1262131A786}" type="presOf" srcId="{30D0820B-ED2C-4BD4-B744-DA1106F6D7C3}" destId="{3F4E81D8-3FFD-4B92-9212-EC92A3C58633}" srcOrd="0" destOrd="0" presId="urn:microsoft.com/office/officeart/2005/8/layout/process4"/>
    <dgm:cxn modelId="{E12D6FC3-A4C4-4A96-86D7-7A3FEE606345}" type="presOf" srcId="{18F12FF1-DEA7-4C62-BCFF-52A35596B35A}" destId="{29FBB19B-AD85-499C-ACE7-D2148E257EED}" srcOrd="1" destOrd="0" presId="urn:microsoft.com/office/officeart/2005/8/layout/process4"/>
    <dgm:cxn modelId="{8C9F7D7C-CCC0-4E1A-A0EC-6B946BD63B9D}" type="presOf" srcId="{9809E584-A4E1-441D-89B2-51C6F316FCC9}" destId="{71C791CB-0A87-4636-95CD-0FE46BD1D7C4}" srcOrd="1" destOrd="0" presId="urn:microsoft.com/office/officeart/2005/8/layout/process4"/>
    <dgm:cxn modelId="{56811955-67E9-4C58-8E63-3DA87CC636AC}" srcId="{1022E6FE-C236-453A-A440-34B014C9C24C}" destId="{5B7E1F96-8D04-465F-978F-EDB09ABAA075}" srcOrd="0" destOrd="0" parTransId="{1F3E6C24-6137-43B0-974F-183EAA1102C9}" sibTransId="{EE404127-5618-4A10-81BB-68DA2F1B21E7}"/>
    <dgm:cxn modelId="{23D4FD65-3F70-4ACC-9A5B-F93FB53392E4}" type="presOf" srcId="{9809E584-A4E1-441D-89B2-51C6F316FCC9}" destId="{8960CF2B-4017-4AD6-B9AD-D97B58485034}" srcOrd="0" destOrd="0" presId="urn:microsoft.com/office/officeart/2005/8/layout/process4"/>
    <dgm:cxn modelId="{2D2C19EF-677F-45AD-B466-1B7D67CBE323}" type="presOf" srcId="{F7D9D054-0AD0-4E51-B53A-33F9BFBC869A}" destId="{EB5B25FB-B0F0-4744-AEFC-AC8E74F92A27}" srcOrd="1" destOrd="0" presId="urn:microsoft.com/office/officeart/2005/8/layout/process4"/>
    <dgm:cxn modelId="{C65499DE-13E8-430D-B33E-C48763F555E8}" type="presOf" srcId="{1022E6FE-C236-453A-A440-34B014C9C24C}" destId="{ECD2A144-D062-4DDD-83CE-9FE0657AA10B}" srcOrd="1" destOrd="0" presId="urn:microsoft.com/office/officeart/2005/8/layout/process4"/>
    <dgm:cxn modelId="{2D6AC942-44F9-458D-98A6-6BD7B277B38C}" srcId="{30D0820B-ED2C-4BD4-B744-DA1106F6D7C3}" destId="{F7D9D054-0AD0-4E51-B53A-33F9BFBC869A}" srcOrd="4" destOrd="0" parTransId="{62D3FD27-B285-4C97-840A-FB5C7E7D13C2}" sibTransId="{04CE50CD-F065-4DB1-9563-4CC1508056B6}"/>
    <dgm:cxn modelId="{D3CABFBF-CB91-444B-8550-6626375E2ECC}" type="presOf" srcId="{A440CF95-F58A-4F83-A165-369E180FCF33}" destId="{B82F5E4A-C800-474A-B871-FCC43D8DDA34}" srcOrd="0" destOrd="0" presId="urn:microsoft.com/office/officeart/2005/8/layout/process4"/>
    <dgm:cxn modelId="{B5B8B081-FE20-4D6C-B8C9-5D11E40E9ED9}" srcId="{18F12FF1-DEA7-4C62-BCFF-52A35596B35A}" destId="{1E164956-0F93-4AB6-A4AE-879CF0B5346E}" srcOrd="0" destOrd="0" parTransId="{DB01DC02-4454-4CD2-ADE2-548B3C9CC67C}" sibTransId="{998F54C3-98CE-45D3-9B3B-0E9C732ADFFB}"/>
    <dgm:cxn modelId="{92C6CB35-E288-4AB7-8822-F9784AEF89AA}" type="presOf" srcId="{41B030BB-8985-48CB-909B-5BAB41370F01}" destId="{DA4BAD94-97A8-4AFC-8B9B-3E9FB1AC1864}" srcOrd="0" destOrd="0" presId="urn:microsoft.com/office/officeart/2005/8/layout/process4"/>
    <dgm:cxn modelId="{A17AC589-A147-4A72-8ED3-4BE0B7D49513}" srcId="{30D0820B-ED2C-4BD4-B744-DA1106F6D7C3}" destId="{18F12FF1-DEA7-4C62-BCFF-52A35596B35A}" srcOrd="2" destOrd="0" parTransId="{444A969C-1439-4931-909B-2D7BB0F4F4A2}" sibTransId="{10F432AD-746A-40AC-948D-21E2A2BB8CFE}"/>
    <dgm:cxn modelId="{57C3CCF3-403E-4928-815B-7330F24CEAB1}" type="presOf" srcId="{F7D9D054-0AD0-4E51-B53A-33F9BFBC869A}" destId="{E066EC23-5F75-4308-BD67-E2F98F030F1C}" srcOrd="0" destOrd="0" presId="urn:microsoft.com/office/officeart/2005/8/layout/process4"/>
    <dgm:cxn modelId="{58E5046B-E379-4129-B32D-14B25C340117}" type="presOf" srcId="{0A464984-E104-4C9F-A786-2A02BC07A1CB}" destId="{10A0FAAC-EE90-43A2-A6BB-83DA1069B293}" srcOrd="0" destOrd="0" presId="urn:microsoft.com/office/officeart/2005/8/layout/process4"/>
    <dgm:cxn modelId="{6EA8D170-03F1-484C-BAE2-178BA5F984D6}" srcId="{F7D9D054-0AD0-4E51-B53A-33F9BFBC869A}" destId="{0A464984-E104-4C9F-A786-2A02BC07A1CB}" srcOrd="0" destOrd="0" parTransId="{AED79679-AB4D-4392-BD3F-9782FE561728}" sibTransId="{C96F832F-3CFE-4893-8720-4997368EB37D}"/>
    <dgm:cxn modelId="{F4A08CDB-6F23-449A-8532-D2424EEB0760}" type="presParOf" srcId="{3F4E81D8-3FFD-4B92-9212-EC92A3C58633}" destId="{991239D0-A4C7-40F1-8DCD-799438168954}" srcOrd="0" destOrd="0" presId="urn:microsoft.com/office/officeart/2005/8/layout/process4"/>
    <dgm:cxn modelId="{4E2E54DE-0A1C-4784-A4A1-EA4C4754D798}" type="presParOf" srcId="{991239D0-A4C7-40F1-8DCD-799438168954}" destId="{E066EC23-5F75-4308-BD67-E2F98F030F1C}" srcOrd="0" destOrd="0" presId="urn:microsoft.com/office/officeart/2005/8/layout/process4"/>
    <dgm:cxn modelId="{3C232F6B-DC3F-45F8-B56B-7DABC6133D0A}" type="presParOf" srcId="{991239D0-A4C7-40F1-8DCD-799438168954}" destId="{EB5B25FB-B0F0-4744-AEFC-AC8E74F92A27}" srcOrd="1" destOrd="0" presId="urn:microsoft.com/office/officeart/2005/8/layout/process4"/>
    <dgm:cxn modelId="{72C5993C-DBC1-487D-90BE-15971D9C3708}" type="presParOf" srcId="{991239D0-A4C7-40F1-8DCD-799438168954}" destId="{5551D20F-71B8-459C-8BA8-8F6B111551ED}" srcOrd="2" destOrd="0" presId="urn:microsoft.com/office/officeart/2005/8/layout/process4"/>
    <dgm:cxn modelId="{46840EE1-2BB6-4DCE-A59C-62D35721A7B5}" type="presParOf" srcId="{5551D20F-71B8-459C-8BA8-8F6B111551ED}" destId="{10A0FAAC-EE90-43A2-A6BB-83DA1069B293}" srcOrd="0" destOrd="0" presId="urn:microsoft.com/office/officeart/2005/8/layout/process4"/>
    <dgm:cxn modelId="{4BB368D5-B087-4BCF-B85A-934B17C3EBA3}" type="presParOf" srcId="{3F4E81D8-3FFD-4B92-9212-EC92A3C58633}" destId="{AFBECE64-8C83-4622-817F-DBAE84F372FC}" srcOrd="1" destOrd="0" presId="urn:microsoft.com/office/officeart/2005/8/layout/process4"/>
    <dgm:cxn modelId="{1BA5E402-9F35-46BD-A937-34A9EC312236}" type="presParOf" srcId="{3F4E81D8-3FFD-4B92-9212-EC92A3C58633}" destId="{93E9BBF1-F946-4244-AD86-9507EEDBCEA5}" srcOrd="2" destOrd="0" presId="urn:microsoft.com/office/officeart/2005/8/layout/process4"/>
    <dgm:cxn modelId="{A384F80A-1561-4047-9E03-D1B75DAA937D}" type="presParOf" srcId="{93E9BBF1-F946-4244-AD86-9507EEDBCEA5}" destId="{FFF1376C-46E0-4A5E-A6FD-C5A265E8E1A0}" srcOrd="0" destOrd="0" presId="urn:microsoft.com/office/officeart/2005/8/layout/process4"/>
    <dgm:cxn modelId="{BBBDF0F9-13A4-45D0-A8B7-461E9C1CABD7}" type="presParOf" srcId="{93E9BBF1-F946-4244-AD86-9507EEDBCEA5}" destId="{BA6F69C5-E2D2-4949-B6B1-C8BAE691E28F}" srcOrd="1" destOrd="0" presId="urn:microsoft.com/office/officeart/2005/8/layout/process4"/>
    <dgm:cxn modelId="{4C587E17-64FA-41AF-9A3E-8182F9F16CFA}" type="presParOf" srcId="{93E9BBF1-F946-4244-AD86-9507EEDBCEA5}" destId="{A9740839-9F08-4D86-8359-07800DDD3D3B}" srcOrd="2" destOrd="0" presId="urn:microsoft.com/office/officeart/2005/8/layout/process4"/>
    <dgm:cxn modelId="{CFE87940-9628-4EAE-8A6B-F7CB8CE1E7AC}" type="presParOf" srcId="{A9740839-9F08-4D86-8359-07800DDD3D3B}" destId="{B82F5E4A-C800-474A-B871-FCC43D8DDA34}" srcOrd="0" destOrd="0" presId="urn:microsoft.com/office/officeart/2005/8/layout/process4"/>
    <dgm:cxn modelId="{04D48305-B5BE-4E82-A9B0-49BA8D71D05F}" type="presParOf" srcId="{3F4E81D8-3FFD-4B92-9212-EC92A3C58633}" destId="{3E11F834-40A0-4767-9D63-A74F87506428}" srcOrd="3" destOrd="0" presId="urn:microsoft.com/office/officeart/2005/8/layout/process4"/>
    <dgm:cxn modelId="{4EC99B04-ED25-408D-9992-D4201EBB5FAA}" type="presParOf" srcId="{3F4E81D8-3FFD-4B92-9212-EC92A3C58633}" destId="{945E6884-11CE-4CCD-88DD-43991F5C1E17}" srcOrd="4" destOrd="0" presId="urn:microsoft.com/office/officeart/2005/8/layout/process4"/>
    <dgm:cxn modelId="{A91B8E6F-DA50-4DA8-B22E-1559741A72BC}" type="presParOf" srcId="{945E6884-11CE-4CCD-88DD-43991F5C1E17}" destId="{FBFF7881-6981-4E36-A576-0060472B83E3}" srcOrd="0" destOrd="0" presId="urn:microsoft.com/office/officeart/2005/8/layout/process4"/>
    <dgm:cxn modelId="{83589187-64F8-4FFC-BE3A-068A438B0DA2}" type="presParOf" srcId="{945E6884-11CE-4CCD-88DD-43991F5C1E17}" destId="{29FBB19B-AD85-499C-ACE7-D2148E257EED}" srcOrd="1" destOrd="0" presId="urn:microsoft.com/office/officeart/2005/8/layout/process4"/>
    <dgm:cxn modelId="{09BFBCE8-B964-4B33-85E1-4E7A127A6230}" type="presParOf" srcId="{945E6884-11CE-4CCD-88DD-43991F5C1E17}" destId="{29B4FABD-7EF1-4A99-AF52-EDCB6243A15D}" srcOrd="2" destOrd="0" presId="urn:microsoft.com/office/officeart/2005/8/layout/process4"/>
    <dgm:cxn modelId="{92B2D970-8FE5-488D-9D8E-3674DD6F00D2}" type="presParOf" srcId="{29B4FABD-7EF1-4A99-AF52-EDCB6243A15D}" destId="{7EDAFE67-05AC-4322-A8BF-CB95A913C54A}" srcOrd="0" destOrd="0" presId="urn:microsoft.com/office/officeart/2005/8/layout/process4"/>
    <dgm:cxn modelId="{939E9ADD-F615-4DA2-B2AC-A774A8ABF3FA}" type="presParOf" srcId="{3F4E81D8-3FFD-4B92-9212-EC92A3C58633}" destId="{0E47E8B9-BD70-4E86-9459-10305212ECF0}" srcOrd="5" destOrd="0" presId="urn:microsoft.com/office/officeart/2005/8/layout/process4"/>
    <dgm:cxn modelId="{F8A4EDBD-1C9D-4226-B02B-2950B6F0368E}" type="presParOf" srcId="{3F4E81D8-3FFD-4B92-9212-EC92A3C58633}" destId="{E6DC97BA-2B14-4459-BA4A-11617771C85E}" srcOrd="6" destOrd="0" presId="urn:microsoft.com/office/officeart/2005/8/layout/process4"/>
    <dgm:cxn modelId="{ADFE3E88-703F-4BE1-BA5E-B4C19FEC2558}" type="presParOf" srcId="{E6DC97BA-2B14-4459-BA4A-11617771C85E}" destId="{36EC13BA-1FDD-42D5-9DB7-803AFD598032}" srcOrd="0" destOrd="0" presId="urn:microsoft.com/office/officeart/2005/8/layout/process4"/>
    <dgm:cxn modelId="{CCDF6727-D7EF-4926-85F0-A28E85CEBC13}" type="presParOf" srcId="{E6DC97BA-2B14-4459-BA4A-11617771C85E}" destId="{ECD2A144-D062-4DDD-83CE-9FE0657AA10B}" srcOrd="1" destOrd="0" presId="urn:microsoft.com/office/officeart/2005/8/layout/process4"/>
    <dgm:cxn modelId="{721E0159-87F6-4D1E-9A56-545BF57A5164}" type="presParOf" srcId="{E6DC97BA-2B14-4459-BA4A-11617771C85E}" destId="{60A343AB-C631-4454-A297-84C88BDAAAE8}" srcOrd="2" destOrd="0" presId="urn:microsoft.com/office/officeart/2005/8/layout/process4"/>
    <dgm:cxn modelId="{1DA5230D-E707-4A3D-8B95-8A2F411E1D83}" type="presParOf" srcId="{60A343AB-C631-4454-A297-84C88BDAAAE8}" destId="{0CBCE7CE-3B4D-48F7-B07D-71C5C8BA7504}" srcOrd="0" destOrd="0" presId="urn:microsoft.com/office/officeart/2005/8/layout/process4"/>
    <dgm:cxn modelId="{45A194D2-5398-44B6-8096-CA8A07CA3D44}" type="presParOf" srcId="{3F4E81D8-3FFD-4B92-9212-EC92A3C58633}" destId="{AC3C9B89-7132-4613-8F28-DA835D20B57B}" srcOrd="7" destOrd="0" presId="urn:microsoft.com/office/officeart/2005/8/layout/process4"/>
    <dgm:cxn modelId="{C6F26D68-6BD9-438C-98B6-4AF466FB2F82}" type="presParOf" srcId="{3F4E81D8-3FFD-4B92-9212-EC92A3C58633}" destId="{4F84AF31-EA1F-450D-9621-ACD033B9877E}" srcOrd="8" destOrd="0" presId="urn:microsoft.com/office/officeart/2005/8/layout/process4"/>
    <dgm:cxn modelId="{C63FD0B6-2805-4EE8-B169-9BC003AEC539}" type="presParOf" srcId="{4F84AF31-EA1F-450D-9621-ACD033B9877E}" destId="{8960CF2B-4017-4AD6-B9AD-D97B58485034}" srcOrd="0" destOrd="0" presId="urn:microsoft.com/office/officeart/2005/8/layout/process4"/>
    <dgm:cxn modelId="{4A1DEED7-9AB3-42E9-ACBD-D66FC9051B5F}" type="presParOf" srcId="{4F84AF31-EA1F-450D-9621-ACD033B9877E}" destId="{71C791CB-0A87-4636-95CD-0FE46BD1D7C4}" srcOrd="1" destOrd="0" presId="urn:microsoft.com/office/officeart/2005/8/layout/process4"/>
    <dgm:cxn modelId="{C93F55DF-A193-48AD-A8FF-A9B20AF94BE2}" type="presParOf" srcId="{4F84AF31-EA1F-450D-9621-ACD033B9877E}" destId="{571FAE66-3FFF-4841-A2CD-7CB8C8C97F7E}" srcOrd="2" destOrd="0" presId="urn:microsoft.com/office/officeart/2005/8/layout/process4"/>
    <dgm:cxn modelId="{E7A84478-1425-4302-A027-449D83D0E9BE}" type="presParOf" srcId="{571FAE66-3FFF-4841-A2CD-7CB8C8C97F7E}" destId="{DA4BAD94-97A8-4AFC-8B9B-3E9FB1AC1864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4E861FB-EBB4-4895-93C6-9D70682DB3C2}" type="datetimeFigureOut">
              <a:rPr lang="en-US"/>
              <a:pPr>
                <a:defRPr/>
              </a:pPr>
              <a:t>4/5/2011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5EEA669-FACC-4B27-9B79-E11687AFA7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B2AE28-D8EF-41B6-8999-D7C0214FCBB3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6A4630-70FB-427F-A7B5-5657D56D0B8D}" type="datetimeFigureOut">
              <a:rPr lang="en-US"/>
              <a:pPr>
                <a:defRPr/>
              </a:pPr>
              <a:t>4/5/2011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0086F-9D66-460E-836B-4AC434E0816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D57F73-DA0A-4A29-A332-C76C96FAB81C}" type="datetimeFigureOut">
              <a:rPr lang="en-US"/>
              <a:pPr>
                <a:defRPr/>
              </a:pPr>
              <a:t>4/5/2011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34231B-AFF0-46DA-8511-5D7D28CA45D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E49305-930D-48C6-9202-5E4E0087DE95}" type="datetimeFigureOut">
              <a:rPr lang="en-US"/>
              <a:pPr>
                <a:defRPr/>
              </a:pPr>
              <a:t>4/5/2011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073D00-09A0-4583-8514-8056D250D21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F2B166-5325-42BA-8BEF-2FBFE2270BE8}" type="datetimeFigureOut">
              <a:rPr lang="en-US"/>
              <a:pPr>
                <a:defRPr/>
              </a:pPr>
              <a:t>4/5/2011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008088-1382-4648-9ED6-1097BF82157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AC9A61-42F6-4DBB-BBD0-C79A8B1204FC}" type="datetimeFigureOut">
              <a:rPr lang="en-US"/>
              <a:pPr>
                <a:defRPr/>
              </a:pPr>
              <a:t>4/5/2011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F56950-B624-423F-ADF1-A2163B2A5C1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8C8809-3C67-4142-9066-FD3CAEDAF9CA}" type="datetimeFigureOut">
              <a:rPr lang="en-US"/>
              <a:pPr>
                <a:defRPr/>
              </a:pPr>
              <a:t>4/5/2011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FBE23C-B9D0-452B-A170-A51857D0B66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C14A5F-4FEC-4942-92AC-3D2102B23020}" type="datetimeFigureOut">
              <a:rPr lang="en-US"/>
              <a:pPr>
                <a:defRPr/>
              </a:pPr>
              <a:t>4/5/2011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486C4-EE76-4A51-B226-6C2208A73F0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AF80B0-5FF5-49C1-81C1-48A5DBAF8DFA}" type="datetimeFigureOut">
              <a:rPr lang="en-US"/>
              <a:pPr>
                <a:defRPr/>
              </a:pPr>
              <a:t>4/5/2011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FA07D1-FA2D-4028-B04D-AE87FECCE77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B36A9-CF14-495B-9FFA-86E4525B1062}" type="datetimeFigureOut">
              <a:rPr lang="en-US"/>
              <a:pPr>
                <a:defRPr/>
              </a:pPr>
              <a:t>4/5/2011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9BE94F-C9CD-4703-971B-82EA8E82341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61EAE0-78EB-4B1E-8953-B0C9119DF859}" type="datetimeFigureOut">
              <a:rPr lang="en-US"/>
              <a:pPr>
                <a:defRPr/>
              </a:pPr>
              <a:t>4/5/2011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519062-60C8-4030-A366-ADA1F1288EB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50D1B7-B471-495A-AD75-440EE5A2BB0F}" type="datetimeFigureOut">
              <a:rPr lang="en-US"/>
              <a:pPr>
                <a:defRPr/>
              </a:pPr>
              <a:t>4/5/2011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7052C4-F4BD-48F3-893A-5A06343BFC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4B8BBA5-1411-469D-9BE5-57BFB684797D}" type="datetimeFigureOut">
              <a:rPr lang="en-US"/>
              <a:pPr>
                <a:defRPr/>
              </a:pPr>
              <a:t>4/5/2011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CAAC7F3-75E2-4003-9C25-30B1EF6AA89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5" descr="CCR_Cover_Slid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04800"/>
            <a:ext cx="9144000" cy="746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Title 1"/>
          <p:cNvSpPr>
            <a:spLocks noGrp="1"/>
          </p:cNvSpPr>
          <p:nvPr>
            <p:ph type="ctrTitle"/>
          </p:nvPr>
        </p:nvSpPr>
        <p:spPr>
          <a:xfrm>
            <a:off x="2057400" y="609600"/>
            <a:ext cx="7086600" cy="1470025"/>
          </a:xfrm>
        </p:spPr>
        <p:txBody>
          <a:bodyPr/>
          <a:lstStyle/>
          <a:p>
            <a:r>
              <a:rPr lang="en-US" sz="6000" smtClean="0">
                <a:solidFill>
                  <a:schemeClr val="bg1"/>
                </a:solidFill>
              </a:rPr>
              <a:t>Camp Cooley Ranch</a:t>
            </a:r>
          </a:p>
        </p:txBody>
      </p:sp>
      <p:sp>
        <p:nvSpPr>
          <p:cNvPr id="14339" name="Subtitle 2"/>
          <p:cNvSpPr>
            <a:spLocks noGrp="1"/>
          </p:cNvSpPr>
          <p:nvPr>
            <p:ph type="subTitle" idx="1"/>
          </p:nvPr>
        </p:nvSpPr>
        <p:spPr>
          <a:xfrm>
            <a:off x="2057400" y="1676400"/>
            <a:ext cx="7086600" cy="2286000"/>
          </a:xfrm>
        </p:spPr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Franklin, Texas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5" descr="DSC_0133_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mtClean="0"/>
              <a:t>Local Data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848600" cy="452596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sz="2800" smtClean="0"/>
              <a:t>AVG RAINFALL			38 inches/year</a:t>
            </a:r>
          </a:p>
          <a:p>
            <a:pPr>
              <a:buFont typeface="Arial" charset="0"/>
              <a:buNone/>
            </a:pPr>
            <a:r>
              <a:rPr lang="en-US" sz="2800" smtClean="0"/>
              <a:t>AVG TEMP YEAR ROUND		68 degrees F</a:t>
            </a:r>
          </a:p>
          <a:p>
            <a:pPr>
              <a:buFont typeface="Arial" charset="0"/>
              <a:buNone/>
            </a:pPr>
            <a:r>
              <a:rPr lang="en-US" sz="2800" smtClean="0"/>
              <a:t>AVG FIRST FROST DATE		First Week December</a:t>
            </a:r>
          </a:p>
          <a:p>
            <a:pPr>
              <a:buFont typeface="Arial" charset="0"/>
              <a:buNone/>
            </a:pPr>
            <a:r>
              <a:rPr lang="en-US" sz="2800" smtClean="0"/>
              <a:t>AVG LAST FROST DATE		Last Week March</a:t>
            </a:r>
          </a:p>
          <a:p>
            <a:pPr>
              <a:buFont typeface="Arial" charset="0"/>
              <a:buNone/>
            </a:pPr>
            <a:r>
              <a:rPr lang="en-US" sz="2800" smtClean="0"/>
              <a:t>AVG GROWING DAYS/YEAR	265 Days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914400" y="990600"/>
            <a:ext cx="7315200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WATER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mtClean="0"/>
              <a:t>Camp Cooley Ranch Water</a:t>
            </a:r>
          </a:p>
        </p:txBody>
      </p:sp>
      <p:pic>
        <p:nvPicPr>
          <p:cNvPr id="25602" name="Content Placeholder 3" descr="CCG Lake View T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-457200" y="0"/>
            <a:ext cx="10287000" cy="6858000"/>
          </a:xfrm>
        </p:spPr>
      </p:pic>
      <p:pic>
        <p:nvPicPr>
          <p:cNvPr id="25603" name="Picture 4" descr="IMG_8263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86400" y="3962400"/>
            <a:ext cx="3657600" cy="2438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5604" name="TextBox 5"/>
          <p:cNvSpPr txBox="1">
            <a:spLocks noChangeArrowheads="1"/>
          </p:cNvSpPr>
          <p:nvPr/>
        </p:nvSpPr>
        <p:spPr bwMode="auto">
          <a:xfrm>
            <a:off x="152400" y="1371600"/>
            <a:ext cx="8991600" cy="489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2400">
                <a:latin typeface="Calibri" pitchFamily="34" charset="0"/>
              </a:rPr>
              <a:t> 19 water wells (average depth 300ft)</a:t>
            </a:r>
          </a:p>
          <a:p>
            <a:pPr>
              <a:buFont typeface="Arial" charset="0"/>
              <a:buChar char="•"/>
            </a:pPr>
            <a:r>
              <a:rPr lang="en-US" sz="2400">
                <a:latin typeface="Calibri" pitchFamily="34" charset="0"/>
              </a:rPr>
              <a:t> Sophisticated Electronic Well Monitoring System</a:t>
            </a:r>
          </a:p>
          <a:p>
            <a:pPr>
              <a:buFont typeface="Arial" charset="0"/>
              <a:buChar char="•"/>
            </a:pPr>
            <a:r>
              <a:rPr lang="en-US" sz="2400">
                <a:latin typeface="Calibri" pitchFamily="34" charset="0"/>
              </a:rPr>
              <a:t> Supplies water to pastures, homes  and office</a:t>
            </a:r>
          </a:p>
          <a:p>
            <a:pPr>
              <a:buFont typeface="Arial" charset="0"/>
              <a:buChar char="•"/>
            </a:pPr>
            <a:r>
              <a:rPr lang="en-US" sz="2400">
                <a:latin typeface="Calibri" pitchFamily="34" charset="0"/>
              </a:rPr>
              <a:t> 5 Artesian Water Wells</a:t>
            </a:r>
          </a:p>
          <a:p>
            <a:pPr>
              <a:buFont typeface="Arial" charset="0"/>
              <a:buChar char="•"/>
            </a:pPr>
            <a:r>
              <a:rPr lang="en-US" sz="2400">
                <a:latin typeface="Calibri" pitchFamily="34" charset="0"/>
              </a:rPr>
              <a:t> Several Natural Springs</a:t>
            </a:r>
          </a:p>
          <a:p>
            <a:pPr>
              <a:buFont typeface="Arial" charset="0"/>
              <a:buChar char="•"/>
            </a:pPr>
            <a:r>
              <a:rPr lang="en-US" sz="2400">
                <a:latin typeface="Calibri" pitchFamily="34" charset="0"/>
              </a:rPr>
              <a:t> Irrigation Wells average depth 500-900ft,  pumps 225 GPM</a:t>
            </a:r>
          </a:p>
          <a:p>
            <a:pPr>
              <a:buFont typeface="Arial" charset="0"/>
              <a:buChar char="•"/>
            </a:pPr>
            <a:r>
              <a:rPr lang="en-US" sz="2400">
                <a:latin typeface="Calibri" pitchFamily="34" charset="0"/>
              </a:rPr>
              <a:t> Navasota River on Eastern Boundary</a:t>
            </a:r>
          </a:p>
          <a:p>
            <a:pPr>
              <a:buFont typeface="Arial" charset="0"/>
              <a:buChar char="•"/>
            </a:pPr>
            <a:r>
              <a:rPr lang="en-US" sz="2400">
                <a:latin typeface="Calibri" pitchFamily="34" charset="0"/>
              </a:rPr>
              <a:t> Four larger lakes </a:t>
            </a:r>
          </a:p>
          <a:p>
            <a:r>
              <a:rPr lang="en-US" sz="2400">
                <a:latin typeface="Calibri" pitchFamily="34" charset="0"/>
              </a:rPr>
              <a:t>	60 acres</a:t>
            </a:r>
          </a:p>
          <a:p>
            <a:r>
              <a:rPr lang="en-US" sz="2400">
                <a:latin typeface="Calibri" pitchFamily="34" charset="0"/>
              </a:rPr>
              <a:t>	30 acres</a:t>
            </a:r>
          </a:p>
          <a:p>
            <a:r>
              <a:rPr lang="en-US" sz="2400">
                <a:latin typeface="Calibri" pitchFamily="34" charset="0"/>
              </a:rPr>
              <a:t>	25 acres </a:t>
            </a:r>
          </a:p>
          <a:p>
            <a:r>
              <a:rPr lang="en-US" sz="2400">
                <a:latin typeface="Calibri" pitchFamily="34" charset="0"/>
              </a:rPr>
              <a:t>	10 acres </a:t>
            </a:r>
          </a:p>
          <a:p>
            <a:pPr>
              <a:buFont typeface="Arial" charset="0"/>
              <a:buChar char="•"/>
            </a:pPr>
            <a:r>
              <a:rPr lang="en-US" sz="2400">
                <a:latin typeface="Calibri" pitchFamily="34" charset="0"/>
              </a:rPr>
              <a:t> Approximately 8 other smaller ponds.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914400" y="1143000"/>
            <a:ext cx="7315200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4" descr="2011_CCR_Water_wells_irrigation_wells_and_pivot_copy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3276600" cy="1173163"/>
          </a:xfrm>
        </p:spPr>
        <p:txBody>
          <a:bodyPr/>
          <a:lstStyle/>
          <a:p>
            <a:r>
              <a:rPr lang="en-US" sz="2800" smtClean="0"/>
              <a:t>Map of Water &amp; Irrigation Wells</a:t>
            </a:r>
          </a:p>
        </p:txBody>
      </p:sp>
      <p:sp>
        <p:nvSpPr>
          <p:cNvPr id="27651" name="TextBox 5"/>
          <p:cNvSpPr txBox="1">
            <a:spLocks noChangeArrowheads="1"/>
          </p:cNvSpPr>
          <p:nvPr/>
        </p:nvSpPr>
        <p:spPr bwMode="auto">
          <a:xfrm>
            <a:off x="87313" y="5172075"/>
            <a:ext cx="288448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Blue Dots – Water Wells</a:t>
            </a:r>
          </a:p>
          <a:p>
            <a:r>
              <a:rPr lang="en-US">
                <a:latin typeface="Calibri" pitchFamily="34" charset="0"/>
              </a:rPr>
              <a:t>Green Dots – Irrigation Wells</a:t>
            </a:r>
          </a:p>
          <a:p>
            <a:r>
              <a:rPr lang="en-US">
                <a:latin typeface="Calibri" pitchFamily="34" charset="0"/>
              </a:rPr>
              <a:t>Red Dot – Pivot System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7162800" y="2743200"/>
            <a:ext cx="1066800" cy="3810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dirty="0" smtClean="0"/>
              <a:t>Water</a:t>
            </a:r>
            <a:br>
              <a:rPr lang="en-US" dirty="0" smtClean="0"/>
            </a:br>
            <a:r>
              <a:rPr lang="en-US" dirty="0" smtClean="0"/>
              <a:t>		Carrizo Wilcox Aquifer </a:t>
            </a:r>
            <a:endParaRPr lang="en-US" dirty="0"/>
          </a:p>
        </p:txBody>
      </p:sp>
      <p:sp>
        <p:nvSpPr>
          <p:cNvPr id="2867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The Carrizo-Wilcox Aquifer in Texas makes up part of the larger Texas Coastal Uplands Aquifer System</a:t>
            </a:r>
          </a:p>
          <a:p>
            <a:r>
              <a:rPr lang="en-US" smtClean="0"/>
              <a:t>Extends from the Rio Grande in South Texas and into parts of Arkansas and Louisiana.</a:t>
            </a:r>
          </a:p>
          <a:p>
            <a:r>
              <a:rPr lang="en-US" smtClean="0"/>
              <a:t>Supplies water to 60 Texas counties.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914400" y="1447800"/>
            <a:ext cx="7315200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4038600" cy="1096963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Carrizo Wilcox Aquifer </a:t>
            </a:r>
            <a:endParaRPr lang="en-US" dirty="0"/>
          </a:p>
        </p:txBody>
      </p:sp>
      <p:pic>
        <p:nvPicPr>
          <p:cNvPr id="29698" name="Content Placeholder 3" descr="CW aquifer across Texas.bmp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051175" y="2513013"/>
            <a:ext cx="3041650" cy="2700337"/>
          </a:xfr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5" descr="caw_Aquifer_1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2" name="Picture 7" descr="caw_Aquifer_2.bmp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100" y="923925"/>
            <a:ext cx="4203700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MINERALS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			 Minerals</a:t>
            </a:r>
          </a:p>
        </p:txBody>
      </p:sp>
      <p:sp>
        <p:nvSpPr>
          <p:cNvPr id="3277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smtClean="0"/>
              <a:t>	Camp Cooley Ranch is offering for sale certain mineral and royalty interests located in Texas, or more specifically, the Cotton Valley Lime/Deep Bossier formations (the “Properties”). </a:t>
            </a:r>
          </a:p>
          <a:p>
            <a:pPr>
              <a:buFont typeface="Arial" charset="0"/>
              <a:buNone/>
            </a:pPr>
            <a:endParaRPr lang="en-US" smtClean="0"/>
          </a:p>
          <a:p>
            <a:pPr>
              <a:buFont typeface="Arial" charset="0"/>
              <a:buNone/>
            </a:pPr>
            <a:endParaRPr lang="en-US" smtClean="0"/>
          </a:p>
          <a:p>
            <a:pPr algn="ctr">
              <a:buFont typeface="Arial" charset="0"/>
              <a:buNone/>
            </a:pPr>
            <a:r>
              <a:rPr lang="en-US" sz="2400" smtClean="0"/>
              <a:t>*Refer to supplemental information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914400" y="1371600"/>
            <a:ext cx="7315200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3" descr="CCR_Mineral_Interest_Map_with_wells_marke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524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2514600" cy="1371600"/>
          </a:xfrm>
        </p:spPr>
        <p:txBody>
          <a:bodyPr/>
          <a:lstStyle/>
          <a:p>
            <a:r>
              <a:rPr lang="en-US" sz="2800" smtClean="0"/>
              <a:t>Map of CCR</a:t>
            </a:r>
            <a:br>
              <a:rPr lang="en-US" sz="2800" smtClean="0"/>
            </a:br>
            <a:r>
              <a:rPr lang="en-US" sz="2800" smtClean="0"/>
              <a:t>Producing Wells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mtClean="0"/>
              <a:t>A 21</a:t>
            </a:r>
            <a:r>
              <a:rPr lang="en-US" baseline="30000" smtClean="0"/>
              <a:t>st</a:t>
            </a:r>
            <a:r>
              <a:rPr lang="en-US" smtClean="0"/>
              <a:t> Century Cattle Ranch</a:t>
            </a:r>
          </a:p>
        </p:txBody>
      </p:sp>
      <p:sp>
        <p:nvSpPr>
          <p:cNvPr id="15362" name="Rectangle 3"/>
          <p:cNvSpPr>
            <a:spLocks noGrp="1"/>
          </p:cNvSpPr>
          <p:nvPr>
            <p:ph idx="1"/>
          </p:nvPr>
        </p:nvSpPr>
        <p:spPr>
          <a:xfrm>
            <a:off x="381000" y="1219200"/>
            <a:ext cx="8686800" cy="5257800"/>
          </a:xfrm>
        </p:spPr>
        <p:txBody>
          <a:bodyPr/>
          <a:lstStyle/>
          <a:p>
            <a:r>
              <a:rPr lang="en-US" sz="2800" smtClean="0"/>
              <a:t>Premier, highly improved ranch</a:t>
            </a:r>
          </a:p>
          <a:p>
            <a:r>
              <a:rPr lang="en-US" sz="2800" smtClean="0"/>
              <a:t>Sophisticated operation and turnkey opportunity.</a:t>
            </a:r>
          </a:p>
          <a:p>
            <a:r>
              <a:rPr lang="en-US" sz="2800" smtClean="0"/>
              <a:t>10,600 (+/-) acres </a:t>
            </a:r>
          </a:p>
          <a:p>
            <a:r>
              <a:rPr lang="en-US" sz="2800" smtClean="0"/>
              <a:t>Multi-dimensional and Multi-functional asset. </a:t>
            </a:r>
          </a:p>
          <a:p>
            <a:r>
              <a:rPr lang="en-US" sz="2800" smtClean="0"/>
              <a:t>Modern Cattle Industry Icon </a:t>
            </a:r>
          </a:p>
          <a:p>
            <a:r>
              <a:rPr lang="en-US" sz="2800" smtClean="0"/>
              <a:t>Developed IP/ Strong Brand Value / Customer Base </a:t>
            </a:r>
          </a:p>
          <a:p>
            <a:r>
              <a:rPr lang="en-US" sz="2800" smtClean="0"/>
              <a:t>Largest contiguous ranch in Central Texas.</a:t>
            </a:r>
          </a:p>
          <a:p>
            <a:r>
              <a:rPr lang="en-US" sz="2800" smtClean="0"/>
              <a:t>Oldest Operating Exotic Game Preserve in Texas.</a:t>
            </a:r>
          </a:p>
          <a:p>
            <a:r>
              <a:rPr lang="en-US" sz="2800" smtClean="0"/>
              <a:t>Character, History, Legacy.</a:t>
            </a:r>
          </a:p>
          <a:p>
            <a:endParaRPr lang="en-US" sz="2800" smtClean="0"/>
          </a:p>
          <a:p>
            <a:endParaRPr lang="en-US" sz="2800" smtClean="0"/>
          </a:p>
        </p:txBody>
      </p:sp>
      <p:cxnSp>
        <p:nvCxnSpPr>
          <p:cNvPr id="4" name="Straight Connector 3"/>
          <p:cNvCxnSpPr/>
          <p:nvPr/>
        </p:nvCxnSpPr>
        <p:spPr>
          <a:xfrm>
            <a:off x="914400" y="990600"/>
            <a:ext cx="7315200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3" descr="CCR_mineral_and_google_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8" name="TextBox 4"/>
          <p:cNvSpPr txBox="1">
            <a:spLocks noChangeArrowheads="1"/>
          </p:cNvSpPr>
          <p:nvPr/>
        </p:nvSpPr>
        <p:spPr bwMode="auto">
          <a:xfrm>
            <a:off x="3146425" y="5257800"/>
            <a:ext cx="584358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Calibri" pitchFamily="34" charset="0"/>
              </a:rPr>
              <a:t>Pad Site Saturation</a:t>
            </a:r>
          </a:p>
          <a:p>
            <a:pPr algn="ctr"/>
            <a:r>
              <a:rPr lang="en-US" sz="2400">
                <a:solidFill>
                  <a:schemeClr val="bg1"/>
                </a:solidFill>
                <a:latin typeface="Calibri" pitchFamily="34" charset="0"/>
              </a:rPr>
              <a:t>CCR vs Surrounding Areas</a:t>
            </a:r>
          </a:p>
          <a:p>
            <a:pPr algn="ctr"/>
            <a:r>
              <a:rPr lang="en-US" sz="2400">
                <a:solidFill>
                  <a:schemeClr val="bg1"/>
                </a:solidFill>
                <a:latin typeface="Calibri" pitchFamily="34" charset="0"/>
              </a:rPr>
              <a:t>As Captured via Google Earth March 17, 2011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HAY PRODUCTION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dirty="0" smtClean="0"/>
              <a:t>Current Operations </a:t>
            </a:r>
            <a:br>
              <a:rPr lang="en-US" dirty="0" smtClean="0"/>
            </a:br>
            <a:r>
              <a:rPr lang="en-US" dirty="0" smtClean="0"/>
              <a:t>		    Hay Production</a:t>
            </a:r>
            <a:endParaRPr lang="en-US" dirty="0"/>
          </a:p>
        </p:txBody>
      </p:sp>
      <p:pic>
        <p:nvPicPr>
          <p:cNvPr id="36866" name="Content Placeholder 5" descr="CCR_PPT_pg_12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-207963"/>
            <a:ext cx="9144000" cy="7065963"/>
          </a:xfrm>
        </p:spPr>
      </p:pic>
      <p:sp>
        <p:nvSpPr>
          <p:cNvPr id="36867" name="TextBox 6"/>
          <p:cNvSpPr txBox="1">
            <a:spLocks noChangeArrowheads="1"/>
          </p:cNvSpPr>
          <p:nvPr/>
        </p:nvSpPr>
        <p:spPr bwMode="auto">
          <a:xfrm>
            <a:off x="1066800" y="1295400"/>
            <a:ext cx="6705600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latin typeface="Calibri" pitchFamily="34" charset="0"/>
              </a:rPr>
              <a:t>Total 2010 Hay Production (Partial Year)</a:t>
            </a:r>
          </a:p>
          <a:p>
            <a:r>
              <a:rPr lang="en-US" sz="2400">
                <a:latin typeface="Calibri" pitchFamily="34" charset="0"/>
              </a:rPr>
              <a:t>	• From a total of 9 pastures &amp; road</a:t>
            </a:r>
          </a:p>
          <a:p>
            <a:r>
              <a:rPr lang="en-US" sz="2400">
                <a:latin typeface="Calibri" pitchFamily="34" charset="0"/>
              </a:rPr>
              <a:t>	    (with max of 3 cutting on some pastures)</a:t>
            </a:r>
          </a:p>
          <a:p>
            <a:r>
              <a:rPr lang="en-US" sz="2400">
                <a:latin typeface="Calibri" pitchFamily="34" charset="0"/>
              </a:rPr>
              <a:t>	• Square Bales - 79,533 @ $5.50/bale</a:t>
            </a:r>
          </a:p>
          <a:p>
            <a:r>
              <a:rPr lang="en-US" sz="2400">
                <a:latin typeface="Calibri" pitchFamily="34" charset="0"/>
              </a:rPr>
              <a:t>	• Round Bales - 3253 @ $55.00/bale</a:t>
            </a:r>
          </a:p>
          <a:p>
            <a:r>
              <a:rPr lang="en-US" sz="2400">
                <a:latin typeface="Calibri" pitchFamily="34" charset="0"/>
              </a:rPr>
              <a:t>Projected  2011 – 1.5 X’s 2010</a:t>
            </a:r>
          </a:p>
          <a:p>
            <a:r>
              <a:rPr lang="en-US" sz="2400">
                <a:latin typeface="Calibri" pitchFamily="34" charset="0"/>
              </a:rPr>
              <a:t>* NB .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914400" y="1143000"/>
            <a:ext cx="7315200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6869" name="TextBox 5"/>
          <p:cNvSpPr txBox="1">
            <a:spLocks noChangeArrowheads="1"/>
          </p:cNvSpPr>
          <p:nvPr/>
        </p:nvSpPr>
        <p:spPr bwMode="auto">
          <a:xfrm>
            <a:off x="838200" y="5562600"/>
            <a:ext cx="37623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New Barn 65,000 squares capacity</a:t>
            </a:r>
          </a:p>
        </p:txBody>
      </p:sp>
      <p:sp>
        <p:nvSpPr>
          <p:cNvPr id="36870" name="TextBox 6"/>
          <p:cNvSpPr txBox="1">
            <a:spLocks noChangeArrowheads="1"/>
          </p:cNvSpPr>
          <p:nvPr/>
        </p:nvSpPr>
        <p:spPr bwMode="auto">
          <a:xfrm>
            <a:off x="4440238" y="4583113"/>
            <a:ext cx="38655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Exist. Barn 85,000 squares capacity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Content Placeholder 3" descr="CCR PPT pg 14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7890" name="TextBox 4"/>
          <p:cNvSpPr txBox="1">
            <a:spLocks noChangeArrowheads="1"/>
          </p:cNvSpPr>
          <p:nvPr/>
        </p:nvSpPr>
        <p:spPr bwMode="auto">
          <a:xfrm>
            <a:off x="0" y="762000"/>
            <a:ext cx="3581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latin typeface="Calibri" pitchFamily="34" charset="0"/>
              </a:rPr>
              <a:t>Green Areas are fields cut in 2010</a:t>
            </a:r>
          </a:p>
          <a:p>
            <a:pPr algn="ctr"/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8839200" cy="1143000"/>
          </a:xfrm>
        </p:spPr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dirty="0" smtClean="0"/>
              <a:t>Current Operations </a:t>
            </a:r>
            <a:br>
              <a:rPr lang="en-US" dirty="0" smtClean="0"/>
            </a:br>
            <a:r>
              <a:rPr lang="en-US" dirty="0" smtClean="0"/>
              <a:t>                       Hay Equipment </a:t>
            </a:r>
            <a:endParaRPr lang="en-US" dirty="0"/>
          </a:p>
        </p:txBody>
      </p:sp>
      <p:pic>
        <p:nvPicPr>
          <p:cNvPr id="38914" name="Content Placeholder 3" descr="Hay Equipment.tif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-11113"/>
            <a:ext cx="9144000" cy="6869113"/>
          </a:xfrm>
        </p:spPr>
      </p:pic>
      <p:sp>
        <p:nvSpPr>
          <p:cNvPr id="38915" name="TextBox 5"/>
          <p:cNvSpPr txBox="1">
            <a:spLocks noChangeArrowheads="1"/>
          </p:cNvSpPr>
          <p:nvPr/>
        </p:nvSpPr>
        <p:spPr bwMode="auto">
          <a:xfrm>
            <a:off x="990600" y="5943600"/>
            <a:ext cx="5410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latin typeface="Calibri" pitchFamily="34" charset="0"/>
              </a:rPr>
              <a:t>Not Pictured</a:t>
            </a:r>
          </a:p>
          <a:p>
            <a:pPr algn="ctr"/>
            <a:r>
              <a:rPr lang="en-US">
                <a:latin typeface="Calibri" pitchFamily="34" charset="0"/>
              </a:rPr>
              <a:t>Bale Bandit, Second Large Tractor, Round Baler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GRAZING LEASES/CATTLE MGMT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3" descr="1989_6 copy 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dirty="0" smtClean="0"/>
              <a:t>Current Operations </a:t>
            </a:r>
            <a:br>
              <a:rPr lang="en-US" dirty="0" smtClean="0"/>
            </a:br>
            <a:r>
              <a:rPr lang="en-US" dirty="0" smtClean="0"/>
              <a:t>    			Grazing Leases</a:t>
            </a:r>
            <a:endParaRPr lang="en-US" dirty="0"/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5257800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sz="2400" smtClean="0"/>
              <a:t>17 Total Leases Signed and In Use</a:t>
            </a:r>
          </a:p>
          <a:p>
            <a:pPr>
              <a:buFont typeface="Arial" charset="0"/>
              <a:buNone/>
            </a:pPr>
            <a:r>
              <a:rPr lang="en-US" sz="2400" smtClean="0"/>
              <a:t>	Of the 17 Leases, 10 of them would have 95% of the cattle</a:t>
            </a:r>
          </a:p>
          <a:p>
            <a:pPr>
              <a:buFont typeface="Arial" charset="0"/>
              <a:buNone/>
            </a:pPr>
            <a:r>
              <a:rPr lang="en-US" sz="2400" smtClean="0"/>
              <a:t>	Total of 4749 Head of Cattle (CCR Maximum Capacity)</a:t>
            </a:r>
          </a:p>
          <a:p>
            <a:pPr>
              <a:buFont typeface="Arial" charset="0"/>
              <a:buNone/>
            </a:pPr>
            <a:r>
              <a:rPr lang="en-US" sz="2400" smtClean="0"/>
              <a:t>	1576 Head of Stockers, </a:t>
            </a:r>
          </a:p>
          <a:p>
            <a:pPr>
              <a:buFont typeface="Arial" charset="0"/>
              <a:buNone/>
            </a:pPr>
            <a:r>
              <a:rPr lang="en-US" sz="2400" smtClean="0"/>
              <a:t>		Scheduled to leave the ranch in Mid to End of July 2011</a:t>
            </a:r>
          </a:p>
          <a:p>
            <a:pPr>
              <a:buFont typeface="Arial" charset="0"/>
              <a:buNone/>
            </a:pPr>
            <a:r>
              <a:rPr lang="en-US" sz="2000" smtClean="0"/>
              <a:t>	</a:t>
            </a:r>
          </a:p>
          <a:p>
            <a:pPr>
              <a:buFont typeface="Arial" charset="0"/>
              <a:buNone/>
            </a:pPr>
            <a:r>
              <a:rPr lang="en-US" sz="2000" smtClean="0"/>
              <a:t>	Current Pricing Schedule for Leases</a:t>
            </a:r>
          </a:p>
          <a:p>
            <a:pPr>
              <a:buFont typeface="Arial" charset="0"/>
              <a:buNone/>
            </a:pPr>
            <a:r>
              <a:rPr lang="en-US" sz="2000" smtClean="0"/>
              <a:t>			$15/head - Cow</a:t>
            </a:r>
          </a:p>
          <a:p>
            <a:pPr>
              <a:buFont typeface="Arial" charset="0"/>
              <a:buNone/>
            </a:pPr>
            <a:r>
              <a:rPr lang="en-US" sz="2000" smtClean="0"/>
              <a:t>			$12/head  Heifer</a:t>
            </a:r>
          </a:p>
          <a:p>
            <a:pPr>
              <a:buFont typeface="Arial" charset="0"/>
              <a:buNone/>
            </a:pPr>
            <a:r>
              <a:rPr lang="en-US" sz="2000" smtClean="0"/>
              <a:t>			$10/head – Stocker</a:t>
            </a:r>
          </a:p>
          <a:p>
            <a:pPr>
              <a:buFont typeface="Arial" charset="0"/>
              <a:buNone/>
            </a:pPr>
            <a:r>
              <a:rPr lang="en-US" sz="2400" smtClean="0"/>
              <a:t>	</a:t>
            </a:r>
            <a:r>
              <a:rPr lang="en-US" sz="2000" smtClean="0"/>
              <a:t>Plus cost of Hay (@ $55/bale) and Feed</a:t>
            </a:r>
          </a:p>
          <a:p>
            <a:pPr>
              <a:buFont typeface="Arial" charset="0"/>
              <a:buNone/>
            </a:pPr>
            <a:r>
              <a:rPr lang="en-US" sz="2400" smtClean="0"/>
              <a:t>Total Income Per Month on Lease Cattle $62,072 (lease cost only)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914400" y="1447800"/>
            <a:ext cx="7315200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ENVIRONMENTAL</a:t>
            </a:r>
            <a:br>
              <a:rPr lang="en-US" smtClean="0"/>
            </a:br>
            <a:r>
              <a:rPr lang="en-US" smtClean="0"/>
              <a:t>MITIGATION BANKING</a:t>
            </a:r>
          </a:p>
        </p:txBody>
      </p:sp>
      <p:sp>
        <p:nvSpPr>
          <p:cNvPr id="41986" name="TextBox 3"/>
          <p:cNvSpPr txBox="1">
            <a:spLocks noChangeArrowheads="1"/>
          </p:cNvSpPr>
          <p:nvPr/>
        </p:nvSpPr>
        <p:spPr bwMode="auto">
          <a:xfrm>
            <a:off x="0" y="5486400"/>
            <a:ext cx="9144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*Refer to supplemental information</a:t>
            </a:r>
          </a:p>
          <a:p>
            <a:pPr algn="ctr"/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smtClean="0"/>
              <a:t>Mitigation</a:t>
            </a:r>
          </a:p>
        </p:txBody>
      </p:sp>
      <p:sp>
        <p:nvSpPr>
          <p:cNvPr id="4301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Current contract with Leading National Environmental Mitigation Banking Expert.</a:t>
            </a:r>
          </a:p>
          <a:p>
            <a:r>
              <a:rPr lang="en-US" smtClean="0"/>
              <a:t> Gross  $70 M (+/-)</a:t>
            </a:r>
          </a:p>
          <a:p>
            <a:r>
              <a:rPr lang="en-US" smtClean="0"/>
              <a:t>$22.5 M (+/-)  Net to Landowner(s) </a:t>
            </a:r>
          </a:p>
          <a:p>
            <a:r>
              <a:rPr lang="en-US" smtClean="0"/>
              <a:t>Revenue Share Offered</a:t>
            </a:r>
          </a:p>
          <a:p>
            <a:pPr>
              <a:buFont typeface="Arial" charset="0"/>
              <a:buNone/>
            </a:pPr>
            <a:endParaRPr lang="en-US" smtClean="0"/>
          </a:p>
        </p:txBody>
      </p:sp>
      <p:cxnSp>
        <p:nvCxnSpPr>
          <p:cNvPr id="4" name="Straight Connector 3"/>
          <p:cNvCxnSpPr/>
          <p:nvPr/>
        </p:nvCxnSpPr>
        <p:spPr>
          <a:xfrm>
            <a:off x="914400" y="1219200"/>
            <a:ext cx="7315200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mtClean="0"/>
              <a:t>Camp Cooley Bottom Lands</a:t>
            </a:r>
          </a:p>
        </p:txBody>
      </p:sp>
      <p:sp>
        <p:nvSpPr>
          <p:cNvPr id="44034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648200"/>
          </a:xfrm>
        </p:spPr>
        <p:txBody>
          <a:bodyPr/>
          <a:lstStyle/>
          <a:p>
            <a:r>
              <a:rPr lang="en-US" sz="2400" smtClean="0"/>
              <a:t>The Eastern boundary of Camp Cooley Ranch is the Navasota River. (approx 1.5 miles)</a:t>
            </a:r>
          </a:p>
          <a:p>
            <a:r>
              <a:rPr lang="en-US" sz="2400" smtClean="0"/>
              <a:t>1450 acres (+/-) </a:t>
            </a:r>
          </a:p>
          <a:p>
            <a:r>
              <a:rPr lang="en-US" sz="2400" smtClean="0"/>
              <a:t>Lake Limestone supplies the Navasota River with a contributing drainage area of 675 sq miles. </a:t>
            </a:r>
          </a:p>
          <a:p>
            <a:r>
              <a:rPr lang="en-US" sz="2400" smtClean="0"/>
              <a:t>The Robertson Dam on Lake Limestone stands 72 feet tall with a emergency spillway measuring 3,000 feet. </a:t>
            </a:r>
          </a:p>
          <a:p>
            <a:r>
              <a:rPr lang="en-US" sz="2400" smtClean="0"/>
              <a:t>When full, the lake covers a surface area of 12,680 acres and holds back 225,440 acre feet or 73.5 billion gallons of water.</a:t>
            </a:r>
          </a:p>
          <a:p>
            <a:r>
              <a:rPr lang="en-US" sz="2400" smtClean="0"/>
              <a:t>Periodically (with notice) the dam is opened &amp; floods the Navasota River Bottoms and downstream land.</a:t>
            </a:r>
          </a:p>
          <a:p>
            <a:endParaRPr lang="en-US" sz="2400" smtClean="0"/>
          </a:p>
          <a:p>
            <a:endParaRPr lang="en-US" sz="2400" smtClean="0"/>
          </a:p>
        </p:txBody>
      </p:sp>
      <p:cxnSp>
        <p:nvCxnSpPr>
          <p:cNvPr id="4" name="Straight Connector 3"/>
          <p:cNvCxnSpPr/>
          <p:nvPr/>
        </p:nvCxnSpPr>
        <p:spPr>
          <a:xfrm>
            <a:off x="914400" y="1143000"/>
            <a:ext cx="7315200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4563"/>
          </a:xfrm>
        </p:spPr>
        <p:txBody>
          <a:bodyPr/>
          <a:lstStyle/>
          <a:p>
            <a:r>
              <a:rPr lang="en-US" smtClean="0"/>
              <a:t>Location</a:t>
            </a:r>
          </a:p>
        </p:txBody>
      </p:sp>
      <p:pic>
        <p:nvPicPr>
          <p:cNvPr id="17410" name="Content Placeholder 3" descr="map1-gs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276600" y="914400"/>
            <a:ext cx="4813300" cy="5364163"/>
          </a:xfrm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387" name="TextBox 4"/>
          <p:cNvSpPr txBox="1">
            <a:spLocks noChangeArrowheads="1"/>
          </p:cNvSpPr>
          <p:nvPr/>
        </p:nvSpPr>
        <p:spPr bwMode="auto">
          <a:xfrm>
            <a:off x="381000" y="3505200"/>
            <a:ext cx="2895600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latin typeface="Calibri" pitchFamily="34" charset="0"/>
              </a:rPr>
              <a:t>Golden Triangle </a:t>
            </a:r>
          </a:p>
          <a:p>
            <a:pPr>
              <a:buFont typeface="Arial" charset="0"/>
              <a:buChar char="•"/>
            </a:pPr>
            <a:r>
              <a:rPr lang="en-US" sz="2000">
                <a:latin typeface="Calibri" pitchFamily="34" charset="0"/>
              </a:rPr>
              <a:t>Dallas 2.5 hrs</a:t>
            </a:r>
          </a:p>
          <a:p>
            <a:pPr>
              <a:buFont typeface="Arial" charset="0"/>
              <a:buChar char="•"/>
            </a:pPr>
            <a:r>
              <a:rPr lang="en-US" sz="2000">
                <a:latin typeface="Calibri" pitchFamily="34" charset="0"/>
              </a:rPr>
              <a:t>Houston 2.15 hrs</a:t>
            </a:r>
          </a:p>
          <a:p>
            <a:pPr>
              <a:buFont typeface="Arial" charset="0"/>
              <a:buChar char="•"/>
            </a:pPr>
            <a:r>
              <a:rPr lang="en-US" sz="2000">
                <a:latin typeface="Calibri" pitchFamily="34" charset="0"/>
              </a:rPr>
              <a:t>College Station .45 min</a:t>
            </a:r>
          </a:p>
          <a:p>
            <a:r>
              <a:rPr lang="en-US" sz="2000">
                <a:latin typeface="Calibri" pitchFamily="34" charset="0"/>
              </a:rPr>
              <a:t>   (Texas A&amp;M University) </a:t>
            </a:r>
          </a:p>
          <a:p>
            <a:pPr>
              <a:buFont typeface="Arial" charset="0"/>
              <a:buChar char="•"/>
            </a:pPr>
            <a:r>
              <a:rPr lang="en-US" sz="2000">
                <a:latin typeface="Calibri" pitchFamily="34" charset="0"/>
              </a:rPr>
              <a:t>Austin. 1.5 hrs </a:t>
            </a:r>
          </a:p>
          <a:p>
            <a:pPr>
              <a:buFont typeface="Arial" charset="0"/>
              <a:buChar char="•"/>
            </a:pPr>
            <a:r>
              <a:rPr lang="en-US" sz="2000">
                <a:latin typeface="Calibri" pitchFamily="34" charset="0"/>
              </a:rPr>
              <a:t>San Antonio 3.5 hrs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IMPROVEMENTS &amp; INFRASTRUCTURE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 descr="Main Office Photo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mtClean="0"/>
              <a:t>Main Office Facility</a:t>
            </a:r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>
          <a:xfrm>
            <a:off x="914400" y="1066800"/>
            <a:ext cx="3962400" cy="4953000"/>
          </a:xfrm>
        </p:spPr>
        <p:txBody>
          <a:bodyPr/>
          <a:lstStyle/>
          <a:p>
            <a:r>
              <a:rPr lang="en-US" sz="1800" smtClean="0">
                <a:latin typeface="Arial" charset="0"/>
                <a:cs typeface="Arial" charset="0"/>
              </a:rPr>
              <a:t>7000 Sq Foot</a:t>
            </a:r>
          </a:p>
          <a:p>
            <a:r>
              <a:rPr lang="en-US" sz="1800" smtClean="0">
                <a:latin typeface="Arial" charset="0"/>
                <a:cs typeface="Arial" charset="0"/>
              </a:rPr>
              <a:t>2 Conference Rooms</a:t>
            </a:r>
          </a:p>
          <a:p>
            <a:r>
              <a:rPr lang="en-US" sz="1800" smtClean="0">
                <a:latin typeface="Arial" charset="0"/>
                <a:cs typeface="Arial" charset="0"/>
              </a:rPr>
              <a:t>16 Individual Offices</a:t>
            </a:r>
          </a:p>
          <a:p>
            <a:r>
              <a:rPr lang="en-US" sz="1800" smtClean="0">
                <a:latin typeface="Arial" charset="0"/>
                <a:cs typeface="Arial" charset="0"/>
              </a:rPr>
              <a:t>Safe Room</a:t>
            </a:r>
          </a:p>
          <a:p>
            <a:r>
              <a:rPr lang="en-US" sz="1800" smtClean="0">
                <a:latin typeface="Arial" charset="0"/>
                <a:cs typeface="Arial" charset="0"/>
              </a:rPr>
              <a:t>Two large storage rooms</a:t>
            </a:r>
          </a:p>
          <a:p>
            <a:r>
              <a:rPr lang="en-US" sz="1800" smtClean="0">
                <a:latin typeface="Arial" charset="0"/>
                <a:cs typeface="Arial" charset="0"/>
              </a:rPr>
              <a:t>Fully functional Fiber Optics</a:t>
            </a:r>
          </a:p>
        </p:txBody>
      </p:sp>
      <p:sp>
        <p:nvSpPr>
          <p:cNvPr id="46084" name="Content Placeholder 2"/>
          <p:cNvSpPr txBox="1">
            <a:spLocks/>
          </p:cNvSpPr>
          <p:nvPr/>
        </p:nvSpPr>
        <p:spPr bwMode="auto">
          <a:xfrm>
            <a:off x="5257800" y="1066800"/>
            <a:ext cx="3962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>
                <a:cs typeface="Arial" charset="0"/>
              </a:rPr>
              <a:t>Computer Server Room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>
                <a:cs typeface="Arial" charset="0"/>
              </a:rPr>
              <a:t>Copy Room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>
                <a:cs typeface="Arial" charset="0"/>
              </a:rPr>
              <a:t>Mail Room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>
                <a:cs typeface="Arial" charset="0"/>
              </a:rPr>
              <a:t>10’ x 70’ Truck Scale / Weight Station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>
                <a:cs typeface="Arial" charset="0"/>
              </a:rPr>
              <a:t>Centralized Radio System transmits throughout Ranch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>
                <a:cs typeface="Arial" charset="0"/>
              </a:rPr>
              <a:t>Security System with video monitoring controls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914400" y="914400"/>
            <a:ext cx="7315200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mtClean="0"/>
              <a:t>Sale Barn Facility</a:t>
            </a:r>
          </a:p>
        </p:txBody>
      </p:sp>
      <p:pic>
        <p:nvPicPr>
          <p:cNvPr id="47106" name="Content Placeholder 3" descr="CCR_PPT_pg_8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33338" y="-4763"/>
            <a:ext cx="9177338" cy="7091363"/>
          </a:xfrm>
        </p:spPr>
      </p:pic>
      <p:sp>
        <p:nvSpPr>
          <p:cNvPr id="47107" name="TextBox 4"/>
          <p:cNvSpPr txBox="1">
            <a:spLocks noChangeArrowheads="1"/>
          </p:cNvSpPr>
          <p:nvPr/>
        </p:nvSpPr>
        <p:spPr bwMode="auto">
          <a:xfrm>
            <a:off x="1066800" y="1044575"/>
            <a:ext cx="72390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2400">
                <a:latin typeface="Calibri" pitchFamily="34" charset="0"/>
              </a:rPr>
              <a:t>Fully Functional Sale Facility</a:t>
            </a:r>
          </a:p>
          <a:p>
            <a:pPr>
              <a:buFont typeface="Arial" charset="0"/>
              <a:buChar char="•"/>
            </a:pPr>
            <a:r>
              <a:rPr lang="en-US" sz="2400">
                <a:latin typeface="Calibri" pitchFamily="34" charset="0"/>
              </a:rPr>
              <a:t>Air Conditioned / Heated</a:t>
            </a:r>
          </a:p>
          <a:p>
            <a:pPr>
              <a:buFont typeface="Arial" charset="0"/>
              <a:buChar char="•"/>
            </a:pPr>
            <a:r>
              <a:rPr lang="en-US" sz="2400">
                <a:latin typeface="Calibri" pitchFamily="34" charset="0"/>
              </a:rPr>
              <a:t>Phone lines and DSL via fiber optic cable</a:t>
            </a:r>
          </a:p>
          <a:p>
            <a:pPr>
              <a:buFont typeface="Arial" charset="0"/>
              <a:buChar char="•"/>
            </a:pPr>
            <a:r>
              <a:rPr lang="en-US" sz="2400">
                <a:latin typeface="Calibri" pitchFamily="34" charset="0"/>
              </a:rPr>
              <a:t>Meeting room, storage rooms and sales ring</a:t>
            </a:r>
          </a:p>
          <a:p>
            <a:pPr>
              <a:buFont typeface="Arial" charset="0"/>
              <a:buChar char="•"/>
            </a:pPr>
            <a:r>
              <a:rPr lang="en-US" sz="2400">
                <a:latin typeface="Calibri" pitchFamily="34" charset="0"/>
              </a:rPr>
              <a:t>Holding pens for upwards of 1000 cattle all with water</a:t>
            </a:r>
          </a:p>
          <a:p>
            <a:pPr>
              <a:buFont typeface="Arial" charset="0"/>
              <a:buChar char="•"/>
            </a:pPr>
            <a:r>
              <a:rPr lang="en-US" sz="2400">
                <a:latin typeface="Calibri" pitchFamily="34" charset="0"/>
              </a:rPr>
              <a:t>Unlimited International sales capabilities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914400" y="914400"/>
            <a:ext cx="7315200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733800" y="3810000"/>
            <a:ext cx="408940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2400" dirty="0">
                <a:latin typeface="+mn-lt"/>
              </a:rPr>
              <a:t>Cattle Sales in excess of $25 M</a:t>
            </a:r>
            <a:endParaRPr lang="en-US" sz="24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3" descr="the ride home fade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mtClean="0"/>
              <a:t>Additional Ranch Working Facilities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0" y="1600200"/>
            <a:ext cx="6248400" cy="4525963"/>
          </a:xfrm>
        </p:spPr>
        <p:txBody>
          <a:bodyPr rtlCol="0">
            <a:normAutofit fontScale="77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26 Stall horse barn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Embryo transfer facility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Grain storage facility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Large shop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Bulk fuel station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Multiple Hay Barns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Numerous working barns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Equipment sheds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Storage sheds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Lumber barn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Etc.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914400" y="990600"/>
            <a:ext cx="7315200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mtClean="0"/>
              <a:t>Ranch Working Facilities</a:t>
            </a:r>
          </a:p>
        </p:txBody>
      </p:sp>
      <p:grpSp>
        <p:nvGrpSpPr>
          <p:cNvPr id="49154" name="Group 17"/>
          <p:cNvGrpSpPr>
            <a:grpSpLocks/>
          </p:cNvGrpSpPr>
          <p:nvPr/>
        </p:nvGrpSpPr>
        <p:grpSpPr bwMode="auto">
          <a:xfrm>
            <a:off x="838200" y="1143000"/>
            <a:ext cx="7315200" cy="5334000"/>
            <a:chOff x="381000" y="1295400"/>
            <a:chExt cx="7315200" cy="5334000"/>
          </a:xfrm>
        </p:grpSpPr>
        <p:pic>
          <p:nvPicPr>
            <p:cNvPr id="49155" name="Picture 12" descr="IMG_8139.JP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81000" y="4696968"/>
              <a:ext cx="3657600" cy="19324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49156" name="Picture 4" descr="IMG_8044.JP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038600" y="1295400"/>
              <a:ext cx="3657600" cy="145084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49157" name="Picture 9" descr="IMG_8130.JP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81000" y="2590800"/>
              <a:ext cx="3657600" cy="24384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49158" name="Picture 14" descr="IMG_8153.JP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81000" y="1295400"/>
              <a:ext cx="3657600" cy="128625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49159" name="Picture 11" descr="IMG_8135.JP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038600" y="4800600"/>
              <a:ext cx="3657600" cy="1828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49160" name="Picture 15" descr="IMG_8156.JPG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038600" y="2703576"/>
              <a:ext cx="3657600" cy="24018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mtClean="0"/>
              <a:t>Housing </a:t>
            </a:r>
          </a:p>
        </p:txBody>
      </p:sp>
      <p:pic>
        <p:nvPicPr>
          <p:cNvPr id="50178" name="Picture 3" descr="IMG_800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0" y="2286000"/>
            <a:ext cx="1831975" cy="1022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0179" name="Picture 5" descr="IMG_802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38600" y="4724400"/>
            <a:ext cx="1831975" cy="9858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0180" name="Picture 6" descr="IMG_8028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0" y="3505200"/>
            <a:ext cx="1831975" cy="1082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0181" name="Picture 7" descr="IMG_8030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8000" y="1143000"/>
            <a:ext cx="1831975" cy="990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0182" name="Picture 14" descr="IMG_8123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19800" y="4724400"/>
            <a:ext cx="2659063" cy="990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0183" name="Picture 16" descr="IMG_8207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4800" y="3581400"/>
            <a:ext cx="3657600" cy="213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0184" name="TextBox 17"/>
          <p:cNvSpPr txBox="1">
            <a:spLocks noChangeArrowheads="1"/>
          </p:cNvSpPr>
          <p:nvPr/>
        </p:nvSpPr>
        <p:spPr bwMode="auto">
          <a:xfrm>
            <a:off x="609600" y="1143000"/>
            <a:ext cx="57912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2400">
                <a:latin typeface="Calibri" pitchFamily="34" charset="0"/>
              </a:rPr>
              <a:t>Main Home/Lodge </a:t>
            </a:r>
          </a:p>
          <a:p>
            <a:pPr>
              <a:buFont typeface="Arial" charset="0"/>
              <a:buChar char="•"/>
            </a:pPr>
            <a:r>
              <a:rPr lang="en-US" sz="2400">
                <a:latin typeface="Calibri" pitchFamily="34" charset="0"/>
              </a:rPr>
              <a:t>Nine Wood/Frame/Brick homes</a:t>
            </a:r>
          </a:p>
          <a:p>
            <a:pPr>
              <a:buFont typeface="Arial" charset="0"/>
              <a:buChar char="•"/>
            </a:pPr>
            <a:r>
              <a:rPr lang="en-US" sz="2400">
                <a:latin typeface="Calibri" pitchFamily="34" charset="0"/>
              </a:rPr>
              <a:t>Two double wide mobile homes</a:t>
            </a:r>
          </a:p>
          <a:p>
            <a:pPr>
              <a:buFont typeface="Arial" charset="0"/>
              <a:buChar char="•"/>
            </a:pPr>
            <a:r>
              <a:rPr lang="en-US" sz="2400">
                <a:latin typeface="Calibri" pitchFamily="34" charset="0"/>
              </a:rPr>
              <a:t>Three single wide mobile homes</a:t>
            </a:r>
          </a:p>
          <a:p>
            <a:pPr>
              <a:buFont typeface="Arial" charset="0"/>
              <a:buChar char="•"/>
            </a:pPr>
            <a:r>
              <a:rPr lang="en-US" sz="2400">
                <a:latin typeface="Calibri" pitchFamily="34" charset="0"/>
              </a:rPr>
              <a:t>Fully furnished three bedroom bunkhouse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914400" y="914400"/>
            <a:ext cx="7315200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EXOTICS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4" descr="elksunrise2 copy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6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r>
              <a:rPr lang="en-US" smtClean="0"/>
              <a:t>Game Preserve</a:t>
            </a:r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>
          <a:xfrm>
            <a:off x="914400" y="1447800"/>
            <a:ext cx="7543800" cy="5105400"/>
          </a:xfrm>
        </p:spPr>
        <p:txBody>
          <a:bodyPr/>
          <a:lstStyle/>
          <a:p>
            <a:r>
              <a:rPr lang="en-US" sz="3600" smtClean="0"/>
              <a:t>Oldest Game Preserve in Texas</a:t>
            </a:r>
          </a:p>
          <a:p>
            <a:r>
              <a:rPr lang="en-US" sz="3600" smtClean="0"/>
              <a:t>1000 Acres</a:t>
            </a:r>
          </a:p>
          <a:p>
            <a:r>
              <a:rPr lang="en-US" sz="3600" smtClean="0"/>
              <a:t>Stocked with</a:t>
            </a:r>
          </a:p>
          <a:p>
            <a:pPr lvl="1">
              <a:buFont typeface="Arial" charset="0"/>
              <a:buNone/>
            </a:pPr>
            <a:r>
              <a:rPr lang="en-US" smtClean="0"/>
              <a:t>	Axis Deer			Elk</a:t>
            </a:r>
          </a:p>
          <a:p>
            <a:pPr lvl="1">
              <a:buFont typeface="Arial" charset="0"/>
              <a:buNone/>
            </a:pPr>
            <a:r>
              <a:rPr lang="en-US" smtClean="0"/>
              <a:t>	Barasingha Deer		Fallow Deer</a:t>
            </a:r>
          </a:p>
          <a:p>
            <a:pPr lvl="1">
              <a:buFont typeface="Arial" charset="0"/>
              <a:buNone/>
            </a:pPr>
            <a:r>
              <a:rPr lang="en-US" smtClean="0"/>
              <a:t>	Black Buck			Impala Gazelle</a:t>
            </a:r>
          </a:p>
          <a:p>
            <a:pPr lvl="1">
              <a:buFont typeface="Arial" charset="0"/>
              <a:buNone/>
            </a:pPr>
            <a:r>
              <a:rPr lang="en-US" smtClean="0"/>
              <a:t>	Eland Antelope		Kafue Lechwe</a:t>
            </a:r>
          </a:p>
          <a:p>
            <a:pPr lvl="1">
              <a:buFont typeface="Arial" charset="0"/>
              <a:buNone/>
            </a:pPr>
            <a:r>
              <a:rPr lang="en-US" smtClean="0"/>
              <a:t>	Sika Deer			Whitetail Deer</a:t>
            </a:r>
          </a:p>
          <a:p>
            <a:pPr lvl="1">
              <a:buFont typeface="Arial" charset="0"/>
              <a:buNone/>
            </a:pPr>
            <a:r>
              <a:rPr lang="en-US" smtClean="0"/>
              <a:t>	</a:t>
            </a:r>
          </a:p>
          <a:p>
            <a:pPr>
              <a:buFont typeface="Arial" charset="0"/>
              <a:buNone/>
            </a:pPr>
            <a:endParaRPr lang="en-US" sz="2800" smtClean="0"/>
          </a:p>
        </p:txBody>
      </p:sp>
      <p:cxnSp>
        <p:nvCxnSpPr>
          <p:cNvPr id="5" name="Straight Connector 4"/>
          <p:cNvCxnSpPr/>
          <p:nvPr/>
        </p:nvCxnSpPr>
        <p:spPr>
          <a:xfrm>
            <a:off x="914400" y="1143000"/>
            <a:ext cx="7315200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mtClean="0"/>
              <a:t>Hunting</a:t>
            </a:r>
          </a:p>
        </p:txBody>
      </p:sp>
      <p:pic>
        <p:nvPicPr>
          <p:cNvPr id="53250" name="Picture 5" descr="elandkil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600200"/>
            <a:ext cx="2717800" cy="2038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3251" name="Picture 6" descr="Eland282-198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3810000"/>
            <a:ext cx="1874838" cy="13160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3252" name="Picture 7" descr="Elk219-19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86600" y="5029200"/>
            <a:ext cx="1455738" cy="127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3253" name="Picture 8" descr="Elk Cow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0" y="4724400"/>
            <a:ext cx="2127250" cy="15954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3254" name="Picture 10" descr="Fallowbuck2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52800" y="1447800"/>
            <a:ext cx="2127250" cy="15954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3255" name="Picture 11" descr="Good elk sunset2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7200" y="4800600"/>
            <a:ext cx="2127250" cy="15954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3256" name="Picture 12" descr="Large fish2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324600" y="1600200"/>
            <a:ext cx="2127250" cy="15954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3257" name="Picture 13" descr="lonehog2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057400" y="3429000"/>
            <a:ext cx="2127250" cy="15954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3258" name="Picture 9" descr="ElkLg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257800" y="2819400"/>
            <a:ext cx="1370013" cy="11160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Content Placeholder 5" descr="MAPCCR2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mtClean="0"/>
              <a:t>Current Operations &amp; Revenues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676400" y="1143000"/>
            <a:ext cx="7010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None/>
              <a:defRPr/>
            </a:pPr>
            <a:r>
              <a:rPr lang="en-US" sz="2400" dirty="0">
                <a:latin typeface="+mn-lt"/>
              </a:rPr>
              <a:t>Minerals - $1.4 M    </a:t>
            </a:r>
          </a:p>
          <a:p>
            <a:pPr marL="342900" indent="-342900">
              <a:spcBef>
                <a:spcPct val="20000"/>
              </a:spcBef>
              <a:buFont typeface="Arial" charset="0"/>
              <a:buNone/>
              <a:defRPr/>
            </a:pPr>
            <a:r>
              <a:rPr lang="en-US" sz="2400" dirty="0">
                <a:latin typeface="+mn-lt"/>
              </a:rPr>
              <a:t>Grazing Lease Mgmt - $720 K  </a:t>
            </a:r>
          </a:p>
          <a:p>
            <a:pPr marL="342900" indent="-342900">
              <a:spcBef>
                <a:spcPct val="20000"/>
              </a:spcBef>
              <a:buFont typeface="Arial" charset="0"/>
              <a:buNone/>
              <a:defRPr/>
            </a:pPr>
            <a:endParaRPr lang="en-US" sz="24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None/>
              <a:defRPr/>
            </a:pPr>
            <a:r>
              <a:rPr lang="en-US" sz="2400" dirty="0">
                <a:latin typeface="+mn-lt"/>
              </a:rPr>
              <a:t>Commercial Hay Operations </a:t>
            </a:r>
          </a:p>
          <a:p>
            <a:pPr marL="342900" indent="-342900">
              <a:spcBef>
                <a:spcPct val="20000"/>
              </a:spcBef>
              <a:buFont typeface="Arial" charset="0"/>
              <a:buNone/>
              <a:defRPr/>
            </a:pPr>
            <a:r>
              <a:rPr lang="en-US" sz="2400" dirty="0">
                <a:latin typeface="+mn-lt"/>
              </a:rPr>
              <a:t>		2010 - $900 K</a:t>
            </a:r>
          </a:p>
          <a:p>
            <a:pPr marL="514350" indent="-514350">
              <a:spcBef>
                <a:spcPct val="20000"/>
              </a:spcBef>
              <a:buFont typeface="Arial" charset="0"/>
              <a:buNone/>
              <a:defRPr/>
            </a:pPr>
            <a:r>
              <a:rPr lang="en-US" sz="2400" dirty="0">
                <a:latin typeface="+mn-lt"/>
              </a:rPr>
              <a:t>		2011 -  $1.5 M</a:t>
            </a:r>
          </a:p>
          <a:p>
            <a:pPr marL="514350" indent="-514350">
              <a:spcBef>
                <a:spcPct val="20000"/>
              </a:spcBef>
              <a:buFont typeface="Arial" charset="0"/>
              <a:buNone/>
              <a:defRPr/>
            </a:pPr>
            <a:r>
              <a:rPr lang="en-US" sz="2400" dirty="0">
                <a:latin typeface="+mn-lt"/>
              </a:rPr>
              <a:t>		</a:t>
            </a:r>
          </a:p>
          <a:p>
            <a:pPr marL="514350" indent="-514350">
              <a:spcBef>
                <a:spcPct val="20000"/>
              </a:spcBef>
              <a:buFont typeface="Arial" charset="0"/>
              <a:buNone/>
              <a:defRPr/>
            </a:pPr>
            <a:r>
              <a:rPr lang="en-US" sz="2400" dirty="0">
                <a:latin typeface="+mn-lt"/>
              </a:rPr>
              <a:t>E- Mitigation Bank - $22.5 M </a:t>
            </a:r>
          </a:p>
          <a:p>
            <a:pPr marL="514350" indent="-514350">
              <a:spcBef>
                <a:spcPct val="20000"/>
              </a:spcBef>
              <a:buFont typeface="Arial" charset="0"/>
              <a:buNone/>
              <a:defRPr/>
            </a:pPr>
            <a:r>
              <a:rPr lang="en-US" sz="2400" dirty="0">
                <a:latin typeface="+mn-lt"/>
              </a:rPr>
              <a:t>	Phase one (Commences 2012)</a:t>
            </a:r>
          </a:p>
          <a:p>
            <a:pPr marL="514350" indent="-514350">
              <a:spcBef>
                <a:spcPct val="20000"/>
              </a:spcBef>
              <a:buFont typeface="Arial" charset="0"/>
              <a:buNone/>
              <a:defRPr/>
            </a:pPr>
            <a:endParaRPr lang="en-US" sz="2400" dirty="0">
              <a:latin typeface="+mn-lt"/>
            </a:endParaRPr>
          </a:p>
          <a:p>
            <a:pPr marL="514350" indent="-514350">
              <a:spcBef>
                <a:spcPct val="20000"/>
              </a:spcBef>
              <a:defRPr/>
            </a:pPr>
            <a:r>
              <a:rPr lang="en-US" sz="2400" dirty="0">
                <a:latin typeface="+mn-lt"/>
              </a:rPr>
              <a:t>Hunting $100 K ** </a:t>
            </a:r>
          </a:p>
          <a:p>
            <a:pPr marL="514350" indent="-514350">
              <a:spcBef>
                <a:spcPct val="20000"/>
              </a:spcBef>
              <a:buFont typeface="Arial" charset="0"/>
              <a:buNone/>
              <a:defRPr/>
            </a:pPr>
            <a:endParaRPr lang="en-US" sz="2400" dirty="0">
              <a:latin typeface="+mn-lt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914400" y="990600"/>
            <a:ext cx="7315200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r>
              <a:rPr lang="en-US" smtClean="0"/>
              <a:t>Camp Cooley 2010 to Present</a:t>
            </a:r>
          </a:p>
        </p:txBody>
      </p:sp>
      <p:sp>
        <p:nvSpPr>
          <p:cNvPr id="55298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7543800" cy="4525963"/>
          </a:xfrm>
        </p:spPr>
        <p:txBody>
          <a:bodyPr/>
          <a:lstStyle/>
          <a:p>
            <a:pPr marL="0">
              <a:spcBef>
                <a:spcPct val="0"/>
              </a:spcBef>
            </a:pPr>
            <a:r>
              <a:rPr lang="en-US" smtClean="0"/>
              <a:t>2010 New Core Operations Commence 	Commercial Hay Production</a:t>
            </a:r>
          </a:p>
          <a:p>
            <a:pPr marL="0">
              <a:spcBef>
                <a:spcPct val="0"/>
              </a:spcBef>
              <a:buFont typeface="Arial" charset="0"/>
              <a:buNone/>
            </a:pPr>
            <a:r>
              <a:rPr lang="en-US" smtClean="0"/>
              <a:t>	Grazing Management</a:t>
            </a:r>
          </a:p>
          <a:p>
            <a:pPr marL="0">
              <a:spcBef>
                <a:spcPct val="0"/>
              </a:spcBef>
            </a:pPr>
            <a:r>
              <a:rPr lang="en-US" smtClean="0"/>
              <a:t>November 2010</a:t>
            </a:r>
          </a:p>
          <a:p>
            <a:pPr marL="0">
              <a:spcBef>
                <a:spcPct val="0"/>
              </a:spcBef>
              <a:buFont typeface="Arial" charset="0"/>
              <a:buNone/>
            </a:pPr>
            <a:r>
              <a:rPr lang="en-US" smtClean="0"/>
              <a:t>	Final Sale of Cattle, Embryos, Semen, 			Repro. Equip. </a:t>
            </a:r>
          </a:p>
          <a:p>
            <a:pPr marL="0">
              <a:spcBef>
                <a:spcPct val="0"/>
              </a:spcBef>
            </a:pPr>
            <a:r>
              <a:rPr lang="en-US" smtClean="0"/>
              <a:t>December 2010</a:t>
            </a:r>
          </a:p>
          <a:p>
            <a:pPr marL="0">
              <a:spcBef>
                <a:spcPct val="0"/>
              </a:spcBef>
              <a:buFont typeface="Arial" charset="0"/>
              <a:buNone/>
            </a:pPr>
            <a:r>
              <a:rPr lang="en-US" smtClean="0"/>
              <a:t>	Ranch began promotion of facilities for 	rental purposes.</a:t>
            </a:r>
          </a:p>
        </p:txBody>
      </p:sp>
      <p:sp>
        <p:nvSpPr>
          <p:cNvPr id="5" name="Content Placeholder 11"/>
          <p:cNvSpPr txBox="1">
            <a:spLocks/>
          </p:cNvSpPr>
          <p:nvPr/>
        </p:nvSpPr>
        <p:spPr bwMode="auto">
          <a:xfrm>
            <a:off x="4800600" y="1752600"/>
            <a:ext cx="4038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endParaRPr lang="en-US" sz="28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2800" dirty="0">
              <a:latin typeface="+mn-lt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914400" y="990600"/>
            <a:ext cx="7315200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mtClean="0"/>
              <a:t>Camp Cooley Ranch Sale Timeline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914400" y="990600"/>
            <a:ext cx="7315200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aphicFrame>
        <p:nvGraphicFramePr>
          <p:cNvPr id="12" name="Diagram 11"/>
          <p:cNvGraphicFramePr/>
          <p:nvPr/>
        </p:nvGraphicFramePr>
        <p:xfrm>
          <a:off x="1905000" y="1371600"/>
          <a:ext cx="53340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943600"/>
            <a:ext cx="6400800" cy="6096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www.campcooleyranch.com</a:t>
            </a:r>
            <a:endParaRPr lang="en-US" dirty="0"/>
          </a:p>
        </p:txBody>
      </p:sp>
      <p:sp>
        <p:nvSpPr>
          <p:cNvPr id="57347" name="TextBox 4"/>
          <p:cNvSpPr txBox="1">
            <a:spLocks noChangeArrowheads="1"/>
          </p:cNvSpPr>
          <p:nvPr/>
        </p:nvSpPr>
        <p:spPr bwMode="auto">
          <a:xfrm>
            <a:off x="0" y="4191000"/>
            <a:ext cx="914400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Camp Cooley Ranch</a:t>
            </a:r>
          </a:p>
          <a:p>
            <a:pPr algn="ctr"/>
            <a:r>
              <a:rPr lang="en-US"/>
              <a:t>For More Information Contact</a:t>
            </a:r>
          </a:p>
          <a:p>
            <a:pPr algn="ctr"/>
            <a:r>
              <a:rPr lang="en-US"/>
              <a:t>Mark Coleman / Broker</a:t>
            </a:r>
          </a:p>
          <a:p>
            <a:pPr algn="ctr"/>
            <a:r>
              <a:rPr lang="en-US"/>
              <a:t>at (903) 738-9420</a:t>
            </a:r>
          </a:p>
          <a:p>
            <a:pPr algn="ctr"/>
            <a:r>
              <a:rPr lang="en-US"/>
              <a:t>Or at farmnranch@aol.com</a:t>
            </a:r>
          </a:p>
        </p:txBody>
      </p:sp>
      <p:pic>
        <p:nvPicPr>
          <p:cNvPr id="57349" name="Picture 5" descr="tfrsign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38375" y="762000"/>
            <a:ext cx="4346575" cy="31099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dirty="0" smtClean="0"/>
              <a:t>Camp Cooley History </a:t>
            </a:r>
            <a:br>
              <a:rPr lang="en-US" dirty="0" smtClean="0"/>
            </a:br>
            <a:r>
              <a:rPr lang="en-US" dirty="0" smtClean="0"/>
              <a:t>		The Wheeler Era</a:t>
            </a:r>
          </a:p>
        </p:txBody>
      </p:sp>
      <p:sp>
        <p:nvSpPr>
          <p:cNvPr id="18434" name="Rectangle 3"/>
          <p:cNvSpPr>
            <a:spLocks noGrp="1"/>
          </p:cNvSpPr>
          <p:nvPr>
            <p:ph idx="1"/>
          </p:nvPr>
        </p:nvSpPr>
        <p:spPr>
          <a:xfrm>
            <a:off x="381000" y="1600200"/>
            <a:ext cx="8382000" cy="5181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smtClean="0"/>
              <a:t>Originally began with Bert and Mae Dean Wheeler an Influential Family of the 1940’s </a:t>
            </a:r>
          </a:p>
          <a:p>
            <a:pPr>
              <a:lnSpc>
                <a:spcPct val="90000"/>
              </a:lnSpc>
            </a:pPr>
            <a:r>
              <a:rPr lang="en-US" sz="2400" smtClean="0"/>
              <a:t>Liquor Store Owner &amp; Legend from Houston  </a:t>
            </a:r>
          </a:p>
          <a:p>
            <a:pPr>
              <a:lnSpc>
                <a:spcPct val="90000"/>
              </a:lnSpc>
            </a:pPr>
            <a:r>
              <a:rPr lang="en-US" sz="2400" smtClean="0"/>
              <a:t>Assembled from approx. 40 tracts (+/-)</a:t>
            </a:r>
          </a:p>
          <a:p>
            <a:pPr>
              <a:lnSpc>
                <a:spcPct val="90000"/>
              </a:lnSpc>
            </a:pPr>
            <a:r>
              <a:rPr lang="en-US" sz="2400" smtClean="0"/>
              <a:t>Started the Exotics incl. elephants and monkeys.</a:t>
            </a:r>
          </a:p>
          <a:p>
            <a:pPr>
              <a:lnSpc>
                <a:spcPct val="90000"/>
              </a:lnSpc>
            </a:pPr>
            <a:r>
              <a:rPr lang="en-US" sz="2400" smtClean="0"/>
              <a:t>A getaway &amp; preserve for friends &amp; political figures</a:t>
            </a:r>
          </a:p>
          <a:p>
            <a:pPr>
              <a:lnSpc>
                <a:spcPct val="90000"/>
              </a:lnSpc>
            </a:pPr>
            <a:r>
              <a:rPr lang="en-US" sz="2400" smtClean="0"/>
              <a:t>Famous Names - LBJ, Sen. J Connolly, Sen. Charles  Herring , etc</a:t>
            </a:r>
          </a:p>
          <a:p>
            <a:pPr>
              <a:lnSpc>
                <a:spcPct val="90000"/>
              </a:lnSpc>
            </a:pPr>
            <a:r>
              <a:rPr lang="en-US" sz="2400" smtClean="0"/>
              <a:t>Reg. Charolais Herd + sales </a:t>
            </a:r>
          </a:p>
          <a:p>
            <a:pPr>
              <a:lnSpc>
                <a:spcPct val="90000"/>
              </a:lnSpc>
            </a:pPr>
            <a:r>
              <a:rPr lang="en-US" sz="2400" smtClean="0"/>
              <a:t>Sales began @ Hilltop lakes  then later moved to the existing ranch</a:t>
            </a:r>
          </a:p>
          <a:p>
            <a:pPr>
              <a:lnSpc>
                <a:spcPct val="90000"/>
              </a:lnSpc>
            </a:pPr>
            <a:r>
              <a:rPr lang="en-US" sz="2400" smtClean="0"/>
              <a:t>Good land, good location with average improvements.</a:t>
            </a:r>
          </a:p>
          <a:p>
            <a:pPr>
              <a:lnSpc>
                <a:spcPct val="90000"/>
              </a:lnSpc>
            </a:pPr>
            <a:r>
              <a:rPr lang="en-US" sz="2400" smtClean="0"/>
              <a:t>Named after Legend of Captain Cooley, Civil War Muster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838200" y="1371600"/>
            <a:ext cx="7315200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dirty="0" smtClean="0"/>
              <a:t>Camp Cooley History </a:t>
            </a:r>
            <a:br>
              <a:rPr lang="en-US" dirty="0" smtClean="0"/>
            </a:br>
            <a:r>
              <a:rPr lang="en-US" dirty="0" smtClean="0"/>
              <a:t>		    The Birkel Era</a:t>
            </a:r>
          </a:p>
        </p:txBody>
      </p:sp>
      <p:sp>
        <p:nvSpPr>
          <p:cNvPr id="19458" name="Rectangle 3"/>
          <p:cNvSpPr>
            <a:spLocks noGrp="1"/>
          </p:cNvSpPr>
          <p:nvPr>
            <p:ph idx="1"/>
          </p:nvPr>
        </p:nvSpPr>
        <p:spPr>
          <a:xfrm>
            <a:off x="457200" y="1646238"/>
            <a:ext cx="8229600" cy="4525962"/>
          </a:xfrm>
        </p:spPr>
        <p:txBody>
          <a:bodyPr/>
          <a:lstStyle/>
          <a:p>
            <a:r>
              <a:rPr lang="en-US" sz="2800" smtClean="0"/>
              <a:t>September 1991 Ranch purchased by K. Birkel</a:t>
            </a:r>
          </a:p>
          <a:p>
            <a:r>
              <a:rPr lang="en-US" sz="2800" smtClean="0"/>
              <a:t>Largely unimproved, versus today. </a:t>
            </a:r>
          </a:p>
          <a:p>
            <a:r>
              <a:rPr lang="en-US" sz="2800" smtClean="0"/>
              <a:t>Less than average condition. Ranch was  unmanaged for 8 yrs prior.</a:t>
            </a:r>
          </a:p>
          <a:p>
            <a:r>
              <a:rPr lang="en-US" sz="2800" smtClean="0"/>
              <a:t>Wheeler had Health &amp; Mgmt Problems.</a:t>
            </a:r>
          </a:p>
          <a:p>
            <a:r>
              <a:rPr lang="en-US" sz="2800" smtClean="0"/>
              <a:t>Used or Useable acreage at that time = 50 %</a:t>
            </a:r>
          </a:p>
          <a:p>
            <a:r>
              <a:rPr lang="en-US" sz="2800" smtClean="0"/>
              <a:t>I.E.; One set of pens, old fences, old 600 sq ft home /cabin,  ranch hand homes, Barns etc </a:t>
            </a:r>
          </a:p>
          <a:p>
            <a:endParaRPr lang="en-US" sz="2800" smtClean="0"/>
          </a:p>
        </p:txBody>
      </p:sp>
      <p:cxnSp>
        <p:nvCxnSpPr>
          <p:cNvPr id="4" name="Straight Connector 3"/>
          <p:cNvCxnSpPr/>
          <p:nvPr/>
        </p:nvCxnSpPr>
        <p:spPr>
          <a:xfrm>
            <a:off x="914400" y="1447800"/>
            <a:ext cx="7315200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dirty="0" smtClean="0"/>
              <a:t>Capital Improvements </a:t>
            </a:r>
            <a:br>
              <a:rPr lang="en-US" sz="4000" dirty="0" smtClean="0"/>
            </a:br>
            <a:r>
              <a:rPr lang="en-US" sz="4000" dirty="0" smtClean="0"/>
              <a:t>During The Birkel Era 1991-2010</a:t>
            </a:r>
          </a:p>
        </p:txBody>
      </p:sp>
      <p:sp>
        <p:nvSpPr>
          <p:cNvPr id="20482" name="Rectangle 3"/>
          <p:cNvSpPr>
            <a:spLocks noGrp="1"/>
          </p:cNvSpPr>
          <p:nvPr>
            <p:ph sz="half" idx="1"/>
          </p:nvPr>
        </p:nvSpPr>
        <p:spPr>
          <a:xfrm>
            <a:off x="533400" y="1600200"/>
            <a:ext cx="4114800" cy="4830763"/>
          </a:xfrm>
        </p:spPr>
        <p:txBody>
          <a:bodyPr/>
          <a:lstStyle/>
          <a:p>
            <a:pPr>
              <a:lnSpc>
                <a:spcPct val="90000"/>
              </a:lnSpc>
              <a:buFont typeface="Arial" charset="0"/>
              <a:buNone/>
            </a:pPr>
            <a:r>
              <a:rPr lang="en-US" sz="2600" smtClean="0"/>
              <a:t>Est.  $15 - $20 M</a:t>
            </a:r>
          </a:p>
          <a:p>
            <a:pPr>
              <a:lnSpc>
                <a:spcPct val="90000"/>
              </a:lnSpc>
            </a:pPr>
            <a:r>
              <a:rPr lang="en-US" sz="2600" smtClean="0"/>
              <a:t>Fencing </a:t>
            </a:r>
          </a:p>
          <a:p>
            <a:pPr>
              <a:lnSpc>
                <a:spcPct val="90000"/>
              </a:lnSpc>
            </a:pPr>
            <a:r>
              <a:rPr lang="en-US" sz="2600" smtClean="0"/>
              <a:t>Main House </a:t>
            </a:r>
          </a:p>
          <a:p>
            <a:pPr>
              <a:lnSpc>
                <a:spcPct val="90000"/>
              </a:lnSpc>
            </a:pPr>
            <a:r>
              <a:rPr lang="en-US" sz="2600" smtClean="0"/>
              <a:t>New Housing &amp; Renovations</a:t>
            </a:r>
          </a:p>
          <a:p>
            <a:pPr>
              <a:lnSpc>
                <a:spcPct val="90000"/>
              </a:lnSpc>
            </a:pPr>
            <a:r>
              <a:rPr lang="en-US" sz="2600" smtClean="0"/>
              <a:t>Office </a:t>
            </a:r>
          </a:p>
          <a:p>
            <a:pPr>
              <a:lnSpc>
                <a:spcPct val="90000"/>
              </a:lnSpc>
            </a:pPr>
            <a:r>
              <a:rPr lang="en-US" sz="2600" smtClean="0"/>
              <a:t>Water Wells – Systems </a:t>
            </a:r>
          </a:p>
          <a:p>
            <a:pPr>
              <a:lnSpc>
                <a:spcPct val="90000"/>
              </a:lnSpc>
            </a:pPr>
            <a:r>
              <a:rPr lang="en-US" sz="2600" smtClean="0"/>
              <a:t>Clearing </a:t>
            </a:r>
          </a:p>
          <a:p>
            <a:pPr>
              <a:lnSpc>
                <a:spcPct val="90000"/>
              </a:lnSpc>
            </a:pPr>
            <a:r>
              <a:rPr lang="en-US" sz="2600" smtClean="0"/>
              <a:t>Improved Pastures </a:t>
            </a:r>
          </a:p>
          <a:p>
            <a:pPr>
              <a:lnSpc>
                <a:spcPct val="90000"/>
              </a:lnSpc>
            </a:pPr>
            <a:r>
              <a:rPr lang="en-US" sz="2600" smtClean="0"/>
              <a:t>Irrigation System</a:t>
            </a:r>
          </a:p>
          <a:p>
            <a:pPr>
              <a:lnSpc>
                <a:spcPct val="90000"/>
              </a:lnSpc>
            </a:pPr>
            <a:endParaRPr lang="en-US" sz="2600" smtClean="0"/>
          </a:p>
        </p:txBody>
      </p:sp>
      <p:sp>
        <p:nvSpPr>
          <p:cNvPr id="20483" name="Rectangle 4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257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600" smtClean="0"/>
              <a:t>Sale Barn</a:t>
            </a:r>
          </a:p>
          <a:p>
            <a:pPr>
              <a:lnSpc>
                <a:spcPct val="90000"/>
              </a:lnSpc>
            </a:pPr>
            <a:r>
              <a:rPr lang="en-US" sz="2600" smtClean="0"/>
              <a:t>New Buildings </a:t>
            </a:r>
          </a:p>
          <a:p>
            <a:pPr>
              <a:lnSpc>
                <a:spcPct val="90000"/>
              </a:lnSpc>
            </a:pPr>
            <a:r>
              <a:rPr lang="en-US" sz="2600" smtClean="0"/>
              <a:t>Roads </a:t>
            </a:r>
          </a:p>
          <a:p>
            <a:pPr>
              <a:lnSpc>
                <a:spcPct val="90000"/>
              </a:lnSpc>
            </a:pPr>
            <a:r>
              <a:rPr lang="en-US" sz="2600" smtClean="0"/>
              <a:t>Fiber Optics</a:t>
            </a:r>
          </a:p>
          <a:p>
            <a:pPr>
              <a:lnSpc>
                <a:spcPct val="90000"/>
              </a:lnSpc>
            </a:pPr>
            <a:r>
              <a:rPr lang="en-US" sz="2600" smtClean="0"/>
              <a:t>Security Systems  + Video Monitoring</a:t>
            </a:r>
          </a:p>
          <a:p>
            <a:pPr>
              <a:lnSpc>
                <a:spcPct val="90000"/>
              </a:lnSpc>
            </a:pPr>
            <a:r>
              <a:rPr lang="en-US" sz="2600" smtClean="0"/>
              <a:t>Radio Tower(s) </a:t>
            </a:r>
          </a:p>
          <a:p>
            <a:pPr>
              <a:lnSpc>
                <a:spcPct val="90000"/>
              </a:lnSpc>
            </a:pPr>
            <a:r>
              <a:rPr lang="en-US" sz="2600" smtClean="0"/>
              <a:t>Helipad </a:t>
            </a:r>
          </a:p>
          <a:p>
            <a:pPr>
              <a:lnSpc>
                <a:spcPct val="90000"/>
              </a:lnSpc>
            </a:pPr>
            <a:r>
              <a:rPr lang="en-US" sz="2600" smtClean="0"/>
              <a:t>Lakes </a:t>
            </a:r>
          </a:p>
          <a:p>
            <a:pPr>
              <a:lnSpc>
                <a:spcPct val="90000"/>
              </a:lnSpc>
            </a:pPr>
            <a:r>
              <a:rPr lang="en-US" sz="2600" smtClean="0"/>
              <a:t>Exotics Expansion </a:t>
            </a:r>
          </a:p>
          <a:p>
            <a:pPr>
              <a:lnSpc>
                <a:spcPct val="90000"/>
              </a:lnSpc>
            </a:pPr>
            <a:r>
              <a:rPr lang="en-US" sz="2600" smtClean="0"/>
              <a:t>Working Pens</a:t>
            </a:r>
          </a:p>
          <a:p>
            <a:pPr>
              <a:lnSpc>
                <a:spcPct val="90000"/>
              </a:lnSpc>
            </a:pPr>
            <a:endParaRPr lang="en-US" smtClean="0"/>
          </a:p>
          <a:p>
            <a:pPr>
              <a:lnSpc>
                <a:spcPct val="90000"/>
              </a:lnSpc>
            </a:pPr>
            <a:endParaRPr lang="en-US" smtClean="0"/>
          </a:p>
        </p:txBody>
      </p:sp>
      <p:cxnSp>
        <p:nvCxnSpPr>
          <p:cNvPr id="5" name="Straight Connector 4"/>
          <p:cNvCxnSpPr/>
          <p:nvPr/>
        </p:nvCxnSpPr>
        <p:spPr>
          <a:xfrm>
            <a:off x="914400" y="1447800"/>
            <a:ext cx="7315200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mtClean="0"/>
              <a:t>Camp Cooley Natural Assets</a:t>
            </a:r>
          </a:p>
        </p:txBody>
      </p:sp>
      <p:sp>
        <p:nvSpPr>
          <p:cNvPr id="21506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382000" cy="5334000"/>
          </a:xfrm>
        </p:spPr>
        <p:txBody>
          <a:bodyPr/>
          <a:lstStyle/>
          <a:p>
            <a:r>
              <a:rPr lang="en-US" sz="2800" smtClean="0"/>
              <a:t>Water  (Natural Lakes, Ponds, and Aquifer)</a:t>
            </a:r>
          </a:p>
          <a:p>
            <a:r>
              <a:rPr lang="en-US" sz="2800" smtClean="0"/>
              <a:t>Soil </a:t>
            </a:r>
          </a:p>
          <a:p>
            <a:r>
              <a:rPr lang="en-US" sz="2800" smtClean="0"/>
              <a:t>Grasslands</a:t>
            </a:r>
          </a:p>
          <a:p>
            <a:r>
              <a:rPr lang="en-US" sz="2800" smtClean="0"/>
              <a:t>Minerals </a:t>
            </a:r>
          </a:p>
          <a:p>
            <a:r>
              <a:rPr lang="en-US" sz="2800" smtClean="0"/>
              <a:t>Topography, Elevation, Drainage </a:t>
            </a:r>
          </a:p>
          <a:p>
            <a:r>
              <a:rPr lang="en-US" sz="2800" smtClean="0"/>
              <a:t>Wildlife </a:t>
            </a:r>
          </a:p>
          <a:p>
            <a:r>
              <a:rPr lang="en-US" sz="2800" smtClean="0"/>
              <a:t>Flora and Fauna </a:t>
            </a:r>
          </a:p>
          <a:p>
            <a:r>
              <a:rPr lang="en-US" sz="2800" smtClean="0"/>
              <a:t>Ideal  climate</a:t>
            </a:r>
          </a:p>
          <a:p>
            <a:r>
              <a:rPr lang="en-US" sz="2800" smtClean="0"/>
              <a:t>Location 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914400" y="914400"/>
            <a:ext cx="7315200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mtClean="0"/>
              <a:t>Developed Assets &amp; Facilities </a:t>
            </a:r>
          </a:p>
        </p:txBody>
      </p:sp>
      <p:sp>
        <p:nvSpPr>
          <p:cNvPr id="22530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686800" cy="5410200"/>
          </a:xfrm>
        </p:spPr>
        <p:txBody>
          <a:bodyPr/>
          <a:lstStyle/>
          <a:p>
            <a:r>
              <a:rPr lang="en-US" sz="2600" smtClean="0"/>
              <a:t>Improved pasture land, 7500 (+/-) acres</a:t>
            </a:r>
          </a:p>
          <a:p>
            <a:r>
              <a:rPr lang="en-US" sz="2600" smtClean="0"/>
              <a:t>Sophisticated  expandable irrigation.</a:t>
            </a:r>
          </a:p>
          <a:p>
            <a:r>
              <a:rPr lang="en-US" sz="2600" smtClean="0"/>
              <a:t>Multi-location well watering system.</a:t>
            </a:r>
          </a:p>
          <a:p>
            <a:r>
              <a:rPr lang="en-US" sz="2600" smtClean="0"/>
              <a:t> 200 (+/-)  Miles of fencing, traps, alley ways </a:t>
            </a:r>
          </a:p>
          <a:p>
            <a:r>
              <a:rPr lang="en-US" sz="2600" smtClean="0"/>
              <a:t>3 key positioned, highly functional cattle work stations. </a:t>
            </a:r>
          </a:p>
          <a:p>
            <a:pPr lvl="1"/>
            <a:r>
              <a:rPr lang="en-US" sz="2600" smtClean="0"/>
              <a:t>1 with fiber optics &amp; USDA Export certification.</a:t>
            </a:r>
          </a:p>
          <a:p>
            <a:r>
              <a:rPr lang="en-US" sz="2600" smtClean="0"/>
              <a:t>Executive Office Facility</a:t>
            </a:r>
          </a:p>
          <a:p>
            <a:r>
              <a:rPr lang="en-US" sz="2600" smtClean="0"/>
              <a:t>Internationally Capable, Multifunctional Sales Pavilion.  </a:t>
            </a:r>
          </a:p>
          <a:p>
            <a:r>
              <a:rPr lang="en-US" sz="2600" smtClean="0"/>
              <a:t>Multiple Staff  and/or Rental Housing</a:t>
            </a:r>
          </a:p>
          <a:p>
            <a:r>
              <a:rPr lang="en-US" sz="2600" smtClean="0"/>
              <a:t>Mechanical Shop Complex </a:t>
            </a:r>
          </a:p>
          <a:p>
            <a:r>
              <a:rPr lang="en-US" sz="2600" smtClean="0"/>
              <a:t>Secured &amp; Computerized fueling system.</a:t>
            </a:r>
          </a:p>
          <a:p>
            <a:endParaRPr lang="en-US" sz="2800" smtClean="0"/>
          </a:p>
        </p:txBody>
      </p:sp>
      <p:cxnSp>
        <p:nvCxnSpPr>
          <p:cNvPr id="4" name="Straight Connector 3"/>
          <p:cNvCxnSpPr/>
          <p:nvPr/>
        </p:nvCxnSpPr>
        <p:spPr>
          <a:xfrm>
            <a:off x="914400" y="990600"/>
            <a:ext cx="7315200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3444</TotalTime>
  <Words>1093</Words>
  <Application>Microsoft Office PowerPoint</Application>
  <PresentationFormat>Letter Paper (8.5x11 in)</PresentationFormat>
  <Paragraphs>243</Paragraphs>
  <Slides>42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Design Template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5" baseType="lpstr">
      <vt:lpstr>Arial</vt:lpstr>
      <vt:lpstr>Calibri</vt:lpstr>
      <vt:lpstr>Office Theme</vt:lpstr>
      <vt:lpstr>Camp Cooley Ranch</vt:lpstr>
      <vt:lpstr>A 21st Century Cattle Ranch</vt:lpstr>
      <vt:lpstr>Location</vt:lpstr>
      <vt:lpstr>Current Operations &amp; Revenues</vt:lpstr>
      <vt:lpstr>Camp Cooley History    The Wheeler Era</vt:lpstr>
      <vt:lpstr>Camp Cooley History        The Birkel Era</vt:lpstr>
      <vt:lpstr>Capital Improvements  During The Birkel Era 1991-2010</vt:lpstr>
      <vt:lpstr>Camp Cooley Natural Assets</vt:lpstr>
      <vt:lpstr>Developed Assets &amp; Facilities </vt:lpstr>
      <vt:lpstr>Local Data</vt:lpstr>
      <vt:lpstr>WATER</vt:lpstr>
      <vt:lpstr>Camp Cooley Ranch Water</vt:lpstr>
      <vt:lpstr>Map of Water &amp; Irrigation Wells</vt:lpstr>
      <vt:lpstr>Water   Carrizo Wilcox Aquifer </vt:lpstr>
      <vt:lpstr>Carrizo Wilcox Aquifer </vt:lpstr>
      <vt:lpstr>Slide 16</vt:lpstr>
      <vt:lpstr>MINERALS</vt:lpstr>
      <vt:lpstr>     Minerals</vt:lpstr>
      <vt:lpstr>Map of CCR Producing Wells</vt:lpstr>
      <vt:lpstr>Slide 20</vt:lpstr>
      <vt:lpstr>HAY PRODUCTION</vt:lpstr>
      <vt:lpstr>Current Operations        Hay Production</vt:lpstr>
      <vt:lpstr>Slide 23</vt:lpstr>
      <vt:lpstr>Current Operations                         Hay Equipment </vt:lpstr>
      <vt:lpstr>GRAZING LEASES/CATTLE MGMT</vt:lpstr>
      <vt:lpstr>Current Operations         Grazing Leases</vt:lpstr>
      <vt:lpstr>ENVIRONMENTAL MITIGATION BANKING</vt:lpstr>
      <vt:lpstr>Mitigation</vt:lpstr>
      <vt:lpstr>Camp Cooley Bottom Lands</vt:lpstr>
      <vt:lpstr>IMPROVEMENTS &amp; INFRASTRUCTURE</vt:lpstr>
      <vt:lpstr>Main Office Facility</vt:lpstr>
      <vt:lpstr>Sale Barn Facility</vt:lpstr>
      <vt:lpstr>Additional Ranch Working Facilities</vt:lpstr>
      <vt:lpstr>Ranch Working Facilities</vt:lpstr>
      <vt:lpstr>Housing </vt:lpstr>
      <vt:lpstr>EXOTICS</vt:lpstr>
      <vt:lpstr>Game Preserve</vt:lpstr>
      <vt:lpstr>Hunting</vt:lpstr>
      <vt:lpstr>Slide 39</vt:lpstr>
      <vt:lpstr>Camp Cooley 2010 to Present</vt:lpstr>
      <vt:lpstr>Camp Cooley Ranch Sale Timeline</vt:lpstr>
      <vt:lpstr>Slide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Camp Cooley Ranch</dc:title>
  <dc:creator>Fiona E Lockhart</dc:creator>
  <cp:lastModifiedBy>Owner</cp:lastModifiedBy>
  <cp:revision>100</cp:revision>
  <dcterms:created xsi:type="dcterms:W3CDTF">2011-03-17T20:21:09Z</dcterms:created>
  <dcterms:modified xsi:type="dcterms:W3CDTF">2011-04-05T20:09:16Z</dcterms:modified>
</cp:coreProperties>
</file>