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0"/>
  </p:notesMasterIdLst>
  <p:sldIdLst>
    <p:sldId id="257" r:id="rId2"/>
    <p:sldId id="258" r:id="rId3"/>
    <p:sldId id="259" r:id="rId4"/>
    <p:sldId id="260" r:id="rId5"/>
    <p:sldId id="261" r:id="rId6"/>
    <p:sldId id="262" r:id="rId7"/>
    <p:sldId id="263" r:id="rId8"/>
    <p:sldId id="264" r:id="rId9"/>
    <p:sldId id="266" r:id="rId10"/>
    <p:sldId id="265"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05"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51F152-E641-41EF-B5E8-52038175B7B1}" type="datetimeFigureOut">
              <a:rPr lang="en-US" smtClean="0"/>
              <a:pPr/>
              <a:t>6/7/2010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742BAC-08E1-4C88-A053-96804DEFD2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42BAC-08E1-4C88-A053-96804DEFD2D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42BAC-08E1-4C88-A053-96804DEFD2D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42BAC-08E1-4C88-A053-96804DEFD2D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42BAC-08E1-4C88-A053-96804DEFD2D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42BAC-08E1-4C88-A053-96804DEFD2D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42BAC-08E1-4C88-A053-96804DEFD2D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42BAC-08E1-4C88-A053-96804DEFD2D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42BAC-08E1-4C88-A053-96804DEFD2D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42BAC-08E1-4C88-A053-96804DEFD2D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42BAC-08E1-4C88-A053-96804DEFD2D2}"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42BAC-08E1-4C88-A053-96804DEFD2D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42BAC-08E1-4C88-A053-96804DEFD2D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742BAC-08E1-4C88-A053-96804DEFD2D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42BAC-08E1-4C88-A053-96804DEFD2D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42BAC-08E1-4C88-A053-96804DEFD2D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42BAC-08E1-4C88-A053-96804DEFD2D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42BAC-08E1-4C88-A053-96804DEFD2D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42BAC-08E1-4C88-A053-96804DEFD2D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76A9D43D-9C0F-4AC3-B7DA-3D60A7BF6BBF}" type="datetimeFigureOut">
              <a:rPr lang="en-US" smtClean="0"/>
              <a:pPr/>
              <a:t>6/7/2010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F388C513-19FE-4F57-8065-E3A6598B8822}"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A9D43D-9C0F-4AC3-B7DA-3D60A7BF6BBF}" type="datetimeFigureOut">
              <a:rPr lang="en-US" smtClean="0"/>
              <a:pPr/>
              <a:t>6/7/2010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88C513-19FE-4F57-8065-E3A6598B88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A9D43D-9C0F-4AC3-B7DA-3D60A7BF6BBF}" type="datetimeFigureOut">
              <a:rPr lang="en-US" smtClean="0"/>
              <a:pPr/>
              <a:t>6/7/2010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88C513-19FE-4F57-8065-E3A6598B88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A9D43D-9C0F-4AC3-B7DA-3D60A7BF6BBF}" type="datetimeFigureOut">
              <a:rPr lang="en-US" smtClean="0"/>
              <a:pPr/>
              <a:t>6/7/2010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88C513-19FE-4F57-8065-E3A6598B88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6A9D43D-9C0F-4AC3-B7DA-3D60A7BF6BBF}" type="datetimeFigureOut">
              <a:rPr lang="en-US" smtClean="0"/>
              <a:pPr/>
              <a:t>6/7/2010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88C513-19FE-4F57-8065-E3A6598B882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A9D43D-9C0F-4AC3-B7DA-3D60A7BF6BBF}" type="datetimeFigureOut">
              <a:rPr lang="en-US" smtClean="0"/>
              <a:pPr/>
              <a:t>6/7/2010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388C513-19FE-4F57-8065-E3A6598B88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6A9D43D-9C0F-4AC3-B7DA-3D60A7BF6BBF}" type="datetimeFigureOut">
              <a:rPr lang="en-US" smtClean="0"/>
              <a:pPr/>
              <a:t>6/7/2010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388C513-19FE-4F57-8065-E3A6598B882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6A9D43D-9C0F-4AC3-B7DA-3D60A7BF6BBF}" type="datetimeFigureOut">
              <a:rPr lang="en-US" smtClean="0"/>
              <a:pPr/>
              <a:t>6/7/2010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388C513-19FE-4F57-8065-E3A6598B88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6A9D43D-9C0F-4AC3-B7DA-3D60A7BF6BBF}" type="datetimeFigureOut">
              <a:rPr lang="en-US" smtClean="0"/>
              <a:pPr/>
              <a:t>6/7/2010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388C513-19FE-4F57-8065-E3A6598B88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A9D43D-9C0F-4AC3-B7DA-3D60A7BF6BBF}" type="datetimeFigureOut">
              <a:rPr lang="en-US" smtClean="0"/>
              <a:pPr/>
              <a:t>6/7/2010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388C513-19FE-4F57-8065-E3A6598B88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76A9D43D-9C0F-4AC3-B7DA-3D60A7BF6BBF}" type="datetimeFigureOut">
              <a:rPr lang="en-US" smtClean="0"/>
              <a:pPr/>
              <a:t>6/7/2010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F388C513-19FE-4F57-8065-E3A6598B88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6A9D43D-9C0F-4AC3-B7DA-3D60A7BF6BBF}" type="datetimeFigureOut">
              <a:rPr lang="en-US" smtClean="0"/>
              <a:pPr/>
              <a:t>6/7/2010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388C513-19FE-4F57-8065-E3A6598B882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www.gardnerranchsales.com/"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hyperlink" Target="http://webmail.aol.com/31650-111/aol-1/en-us/mail/get-attachment.aspx?uid=1.26441104&amp;folder=NewMail&amp;partId=14"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hyperlink" Target="http://www.gardnerranchsales.co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914400"/>
          </a:xfrm>
        </p:spPr>
        <p:txBody>
          <a:bodyPr>
            <a:normAutofit/>
          </a:bodyPr>
          <a:lstStyle/>
          <a:p>
            <a:pPr algn="ctr"/>
            <a:r>
              <a:rPr lang="en-US" sz="3600" b="1" dirty="0" smtClean="0">
                <a:solidFill>
                  <a:schemeClr val="tx1"/>
                </a:solidFill>
                <a:latin typeface="Maiandra GD" pitchFamily="34" charset="0"/>
              </a:rPr>
              <a:t>2002 ACRE CAIMAN RANCH</a:t>
            </a:r>
            <a:endParaRPr lang="en-US" sz="3600" b="1" dirty="0">
              <a:solidFill>
                <a:schemeClr val="tx1"/>
              </a:solidFill>
              <a:latin typeface="Maiandra GD" pitchFamily="34" charset="0"/>
            </a:endParaRPr>
          </a:p>
        </p:txBody>
      </p:sp>
      <p:pic>
        <p:nvPicPr>
          <p:cNvPr id="8" name="Content Placeholder 7" descr="IMG_7475.JPG"/>
          <p:cNvPicPr>
            <a:picLocks noGrp="1" noChangeAspect="1"/>
          </p:cNvPicPr>
          <p:nvPr>
            <p:ph sz="half" idx="2"/>
          </p:nvPr>
        </p:nvPicPr>
        <p:blipFill>
          <a:blip r:embed="rId3" cstate="print"/>
          <a:stretch>
            <a:fillRect/>
          </a:stretch>
        </p:blipFill>
        <p:spPr>
          <a:xfrm>
            <a:off x="3886200" y="3276600"/>
            <a:ext cx="5074920" cy="3383280"/>
          </a:xfrm>
          <a:ln w="38100">
            <a:solidFill>
              <a:schemeClr val="tx1"/>
            </a:solidFill>
          </a:ln>
        </p:spPr>
      </p:pic>
      <p:pic>
        <p:nvPicPr>
          <p:cNvPr id="7" name="Content Placeholder 6" descr="IMG_7461.JPG"/>
          <p:cNvPicPr>
            <a:picLocks noGrp="1" noChangeAspect="1"/>
          </p:cNvPicPr>
          <p:nvPr>
            <p:ph sz="half" idx="1"/>
          </p:nvPr>
        </p:nvPicPr>
        <p:blipFill>
          <a:blip r:embed="rId4" cstate="print"/>
          <a:stretch>
            <a:fillRect/>
          </a:stretch>
        </p:blipFill>
        <p:spPr>
          <a:xfrm>
            <a:off x="304800" y="1219200"/>
            <a:ext cx="4937760" cy="3291840"/>
          </a:xfrm>
          <a:ln w="38100">
            <a:solidFill>
              <a:schemeClr val="tx1"/>
            </a:solidFill>
          </a:ln>
        </p:spPr>
      </p:pic>
      <p:sp>
        <p:nvSpPr>
          <p:cNvPr id="5" name="TextBox 4"/>
          <p:cNvSpPr txBox="1"/>
          <p:nvPr/>
        </p:nvSpPr>
        <p:spPr>
          <a:xfrm>
            <a:off x="762000" y="5181600"/>
            <a:ext cx="2824068" cy="1569660"/>
          </a:xfrm>
          <a:prstGeom prst="rect">
            <a:avLst/>
          </a:prstGeom>
          <a:noFill/>
        </p:spPr>
        <p:txBody>
          <a:bodyPr wrap="square" rtlCol="0">
            <a:spAutoFit/>
          </a:bodyPr>
          <a:lstStyle/>
          <a:p>
            <a:r>
              <a:rPr lang="en-US" sz="1600" b="1" dirty="0" smtClean="0">
                <a:latin typeface="Tempus Sans ITC" pitchFamily="82" charset="0"/>
              </a:rPr>
              <a:t>O</a:t>
            </a:r>
            <a:r>
              <a:rPr lang="en-US" sz="1600" dirty="0" smtClean="0">
                <a:latin typeface="Tempus Sans ITC" pitchFamily="82" charset="0"/>
              </a:rPr>
              <a:t>ff</a:t>
            </a:r>
            <a:r>
              <a:rPr lang="en-US" sz="1600" b="1" dirty="0" smtClean="0">
                <a:latin typeface="Tempus Sans ITC" pitchFamily="82" charset="0"/>
              </a:rPr>
              <a:t>ered exclusively by: </a:t>
            </a:r>
          </a:p>
          <a:p>
            <a:r>
              <a:rPr lang="en-US" sz="1600" b="1" dirty="0" smtClean="0">
                <a:latin typeface="Tempus Sans ITC" pitchFamily="82" charset="0"/>
              </a:rPr>
              <a:t>Gardner </a:t>
            </a:r>
            <a:r>
              <a:rPr lang="en-US" sz="1600" b="1" dirty="0" smtClean="0">
                <a:latin typeface="Tempus Sans ITC" pitchFamily="82" charset="0"/>
              </a:rPr>
              <a:t>Ranch Sales, </a:t>
            </a:r>
            <a:r>
              <a:rPr lang="en-US" sz="1600" b="1" dirty="0" smtClean="0">
                <a:latin typeface="Tempus Sans ITC" pitchFamily="82" charset="0"/>
              </a:rPr>
              <a:t>LLC</a:t>
            </a:r>
          </a:p>
          <a:p>
            <a:r>
              <a:rPr lang="en-US" sz="1600" b="1" dirty="0" smtClean="0">
                <a:latin typeface="Tempus Sans ITC" pitchFamily="82" charset="0"/>
              </a:rPr>
              <a:t>Derry  T. Gardner, Agent</a:t>
            </a:r>
            <a:endParaRPr lang="en-US" sz="1600" b="1" dirty="0" smtClean="0">
              <a:latin typeface="Tempus Sans ITC" pitchFamily="82" charset="0"/>
            </a:endParaRPr>
          </a:p>
          <a:p>
            <a:r>
              <a:rPr lang="en-US" sz="1600" b="1" dirty="0" smtClean="0">
                <a:latin typeface="Tempus Sans ITC" pitchFamily="82" charset="0"/>
              </a:rPr>
              <a:t>210-737-1321; 210-288-4492</a:t>
            </a:r>
          </a:p>
          <a:p>
            <a:r>
              <a:rPr lang="en-US" sz="1600" b="1" dirty="0" smtClean="0">
                <a:latin typeface="Tempus Sans ITC" pitchFamily="82" charset="0"/>
                <a:hlinkClick r:id="rId5"/>
              </a:rPr>
              <a:t>www.gardnerranchsales.com</a:t>
            </a:r>
            <a:r>
              <a:rPr lang="en-US" sz="1600" b="1" dirty="0" smtClean="0">
                <a:latin typeface="Tempus Sans ITC" pitchFamily="82" charset="0"/>
              </a:rPr>
              <a:t> </a:t>
            </a:r>
          </a:p>
          <a:p>
            <a:r>
              <a:rPr lang="en-US" sz="1600" b="1" dirty="0" smtClean="0">
                <a:latin typeface="Tempus Sans ITC" pitchFamily="82" charset="0"/>
              </a:rPr>
              <a:t> </a:t>
            </a:r>
            <a:endParaRPr lang="en-US" sz="1600" b="1" dirty="0">
              <a:latin typeface="Tempus Sans ITC" pitchFamily="82" charset="0"/>
            </a:endParaRPr>
          </a:p>
        </p:txBody>
      </p:sp>
      <p:sp>
        <p:nvSpPr>
          <p:cNvPr id="6" name="TextBox 5"/>
          <p:cNvSpPr txBox="1"/>
          <p:nvPr/>
        </p:nvSpPr>
        <p:spPr>
          <a:xfrm>
            <a:off x="5486400" y="990600"/>
            <a:ext cx="3289683" cy="707886"/>
          </a:xfrm>
          <a:prstGeom prst="rect">
            <a:avLst/>
          </a:prstGeom>
          <a:noFill/>
        </p:spPr>
        <p:txBody>
          <a:bodyPr wrap="none" rtlCol="0">
            <a:spAutoFit/>
          </a:bodyPr>
          <a:lstStyle/>
          <a:p>
            <a:r>
              <a:rPr lang="en-US" sz="2000" b="1" dirty="0" smtClean="0">
                <a:latin typeface="Tempus Sans ITC" pitchFamily="82" charset="0"/>
              </a:rPr>
              <a:t>HEADQUARTERS </a:t>
            </a:r>
            <a:r>
              <a:rPr lang="en-US" sz="2000" b="1" dirty="0" smtClean="0">
                <a:latin typeface="Tempus Sans ITC" pitchFamily="82" charset="0"/>
              </a:rPr>
              <a:t>PASTURE</a:t>
            </a:r>
          </a:p>
          <a:p>
            <a:r>
              <a:rPr lang="en-US" sz="2000" b="1" dirty="0" smtClean="0">
                <a:latin typeface="Tempus Sans ITC" pitchFamily="82" charset="0"/>
              </a:rPr>
              <a:t>LASALLE  COUNTY, TEXAS</a:t>
            </a:r>
            <a:endParaRPr lang="en-US" sz="2000" b="1" dirty="0">
              <a:latin typeface="Tempus Sans ITC"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1400" dirty="0">
              <a:latin typeface="Maiandra GD" pitchFamily="34" charset="0"/>
            </a:endParaRPr>
          </a:p>
        </p:txBody>
      </p:sp>
      <p:pic>
        <p:nvPicPr>
          <p:cNvPr id="18" name="Content Placeholder 17" descr="IMG_7458.JPG"/>
          <p:cNvPicPr>
            <a:picLocks noGrp="1" noChangeAspect="1"/>
          </p:cNvPicPr>
          <p:nvPr>
            <p:ph sz="half" idx="1"/>
          </p:nvPr>
        </p:nvPicPr>
        <p:blipFill>
          <a:blip r:embed="rId3" cstate="print"/>
          <a:stretch>
            <a:fillRect/>
          </a:stretch>
        </p:blipFill>
        <p:spPr>
          <a:xfrm>
            <a:off x="304800" y="228600"/>
            <a:ext cx="4038600" cy="2692400"/>
          </a:xfrm>
          <a:ln w="38100">
            <a:solidFill>
              <a:schemeClr val="tx1"/>
            </a:solidFill>
          </a:ln>
        </p:spPr>
      </p:pic>
      <p:pic>
        <p:nvPicPr>
          <p:cNvPr id="19" name="Picture 18" descr="IMG_7451.JPG"/>
          <p:cNvPicPr>
            <a:picLocks noChangeAspect="1"/>
          </p:cNvPicPr>
          <p:nvPr/>
        </p:nvPicPr>
        <p:blipFill>
          <a:blip r:embed="rId4" cstate="print"/>
          <a:stretch>
            <a:fillRect/>
          </a:stretch>
        </p:blipFill>
        <p:spPr>
          <a:xfrm>
            <a:off x="685800" y="3108960"/>
            <a:ext cx="5623560" cy="3749040"/>
          </a:xfrm>
          <a:prstGeom prst="rect">
            <a:avLst/>
          </a:prstGeom>
          <a:ln w="38100">
            <a:solidFill>
              <a:schemeClr val="tx1"/>
            </a:solidFill>
          </a:ln>
        </p:spPr>
      </p:pic>
      <p:pic>
        <p:nvPicPr>
          <p:cNvPr id="14" name="Content Placeholder 13" descr="IMG_7456.JPG"/>
          <p:cNvPicPr>
            <a:picLocks noGrp="1" noChangeAspect="1"/>
          </p:cNvPicPr>
          <p:nvPr>
            <p:ph sz="half" idx="2"/>
          </p:nvPr>
        </p:nvPicPr>
        <p:blipFill>
          <a:blip r:embed="rId5" cstate="print"/>
          <a:stretch>
            <a:fillRect/>
          </a:stretch>
        </p:blipFill>
        <p:spPr>
          <a:xfrm>
            <a:off x="4800600" y="1219200"/>
            <a:ext cx="4038600" cy="2692400"/>
          </a:xfrm>
          <a:ln w="38100">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IMG_7400.JPG"/>
          <p:cNvPicPr>
            <a:picLocks noGrp="1" noChangeAspect="1"/>
          </p:cNvPicPr>
          <p:nvPr>
            <p:ph sz="half" idx="1"/>
          </p:nvPr>
        </p:nvPicPr>
        <p:blipFill>
          <a:blip r:embed="rId3" cstate="print"/>
          <a:stretch>
            <a:fillRect/>
          </a:stretch>
        </p:blipFill>
        <p:spPr>
          <a:xfrm>
            <a:off x="457200" y="533400"/>
            <a:ext cx="4038600" cy="2692400"/>
          </a:xfrm>
          <a:ln w="38100">
            <a:solidFill>
              <a:schemeClr val="tx1"/>
            </a:solidFill>
          </a:ln>
        </p:spPr>
      </p:pic>
      <p:pic>
        <p:nvPicPr>
          <p:cNvPr id="7" name="Picture 6" descr="IMG_7406.JPG"/>
          <p:cNvPicPr>
            <a:picLocks noChangeAspect="1"/>
          </p:cNvPicPr>
          <p:nvPr/>
        </p:nvPicPr>
        <p:blipFill>
          <a:blip r:embed="rId4" cstate="print"/>
          <a:stretch>
            <a:fillRect/>
          </a:stretch>
        </p:blipFill>
        <p:spPr>
          <a:xfrm>
            <a:off x="152400" y="3505200"/>
            <a:ext cx="5029200" cy="3352800"/>
          </a:xfrm>
          <a:prstGeom prst="rect">
            <a:avLst/>
          </a:prstGeom>
          <a:ln w="38100">
            <a:solidFill>
              <a:schemeClr val="tx1"/>
            </a:solidFill>
          </a:ln>
        </p:spPr>
      </p:pic>
      <p:pic>
        <p:nvPicPr>
          <p:cNvPr id="6" name="Content Placeholder 5" descr="IMG_7411.JPG"/>
          <p:cNvPicPr>
            <a:picLocks noGrp="1" noChangeAspect="1"/>
          </p:cNvPicPr>
          <p:nvPr>
            <p:ph sz="half" idx="2"/>
          </p:nvPr>
        </p:nvPicPr>
        <p:blipFill>
          <a:blip r:embed="rId5" cstate="print"/>
          <a:stretch>
            <a:fillRect/>
          </a:stretch>
        </p:blipFill>
        <p:spPr>
          <a:xfrm>
            <a:off x="4876800" y="3581400"/>
            <a:ext cx="4038600" cy="2692400"/>
          </a:xfrm>
          <a:ln w="38100">
            <a:solidFill>
              <a:schemeClr val="tx1"/>
            </a:solidFill>
          </a:ln>
        </p:spPr>
      </p:pic>
      <p:sp>
        <p:nvSpPr>
          <p:cNvPr id="8" name="TextBox 7"/>
          <p:cNvSpPr txBox="1"/>
          <p:nvPr/>
        </p:nvSpPr>
        <p:spPr>
          <a:xfrm>
            <a:off x="5105400" y="990600"/>
            <a:ext cx="3534942" cy="1600438"/>
          </a:xfrm>
          <a:prstGeom prst="rect">
            <a:avLst/>
          </a:prstGeom>
          <a:noFill/>
        </p:spPr>
        <p:txBody>
          <a:bodyPr wrap="none" rtlCol="0">
            <a:spAutoFit/>
          </a:bodyPr>
          <a:lstStyle/>
          <a:p>
            <a:r>
              <a:rPr lang="en-US" sz="1400" b="1" dirty="0" smtClean="0">
                <a:latin typeface="Tempus Sans ITC" pitchFamily="82" charset="0"/>
              </a:rPr>
              <a:t>The kitchen is appointed with</a:t>
            </a:r>
          </a:p>
          <a:p>
            <a:r>
              <a:rPr lang="en-US" sz="1400" b="1" dirty="0" smtClean="0">
                <a:latin typeface="Tempus Sans ITC" pitchFamily="82" charset="0"/>
              </a:rPr>
              <a:t> oak cabinets, a </a:t>
            </a:r>
            <a:r>
              <a:rPr lang="en-US" sz="1400" b="1" dirty="0" err="1" smtClean="0">
                <a:latin typeface="Tempus Sans ITC" pitchFamily="82" charset="0"/>
              </a:rPr>
              <a:t>Jenn-Aire</a:t>
            </a:r>
            <a:r>
              <a:rPr lang="en-US" sz="1400" b="1" dirty="0" smtClean="0">
                <a:latin typeface="Tempus Sans ITC" pitchFamily="82" charset="0"/>
              </a:rPr>
              <a:t> surface</a:t>
            </a:r>
          </a:p>
          <a:p>
            <a:r>
              <a:rPr lang="en-US" sz="1400" b="1" dirty="0" smtClean="0">
                <a:latin typeface="Tempus Sans ITC" pitchFamily="82" charset="0"/>
              </a:rPr>
              <a:t> cook top, double oven door, ice-maker</a:t>
            </a:r>
          </a:p>
          <a:p>
            <a:r>
              <a:rPr lang="en-US" sz="1400" b="1" dirty="0" smtClean="0">
                <a:latin typeface="Tempus Sans ITC" pitchFamily="82" charset="0"/>
              </a:rPr>
              <a:t> and disposal.  The large dining room</a:t>
            </a:r>
          </a:p>
          <a:p>
            <a:r>
              <a:rPr lang="en-US" sz="1400" b="1" dirty="0" smtClean="0">
                <a:latin typeface="Tempus Sans ITC" pitchFamily="82" charset="0"/>
              </a:rPr>
              <a:t> sits at least 8, with a view of the </a:t>
            </a:r>
          </a:p>
          <a:p>
            <a:r>
              <a:rPr lang="en-US" sz="1400" b="1" dirty="0" smtClean="0">
                <a:latin typeface="Tempus Sans ITC" pitchFamily="82" charset="0"/>
              </a:rPr>
              <a:t> courtyard and fountain.  The living area has </a:t>
            </a:r>
          </a:p>
          <a:p>
            <a:r>
              <a:rPr lang="en-US" sz="1400" b="1" dirty="0" smtClean="0">
                <a:latin typeface="Tempus Sans ITC" pitchFamily="82" charset="0"/>
              </a:rPr>
              <a:t> a game area, bar, and fireplace. </a:t>
            </a:r>
            <a:endParaRPr lang="en-US" sz="1400" b="1" dirty="0">
              <a:latin typeface="Tempus Sans ITC"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smtClean="0">
                <a:solidFill>
                  <a:schemeClr val="tx1"/>
                </a:solidFill>
                <a:latin typeface="Tempus Sans ITC" pitchFamily="82" charset="0"/>
              </a:rPr>
              <a:t>At the headquarters area, there is a 2,665 sq. ft. barn, with a sheet metal exterior ,  enclosed on two sides,  with  electricity , and  a  dirt  floor.</a:t>
            </a:r>
            <a:endParaRPr lang="en-US" sz="1800" b="1" dirty="0">
              <a:solidFill>
                <a:schemeClr val="tx1"/>
              </a:solidFill>
              <a:latin typeface="Tempus Sans ITC" pitchFamily="82" charset="0"/>
            </a:endParaRPr>
          </a:p>
        </p:txBody>
      </p:sp>
      <p:pic>
        <p:nvPicPr>
          <p:cNvPr id="5" name="Content Placeholder 4" descr="IMG_7429.JPG"/>
          <p:cNvPicPr>
            <a:picLocks noGrp="1" noChangeAspect="1"/>
          </p:cNvPicPr>
          <p:nvPr>
            <p:ph sz="half" idx="1"/>
          </p:nvPr>
        </p:nvPicPr>
        <p:blipFill>
          <a:blip r:embed="rId3" cstate="print"/>
          <a:stretch>
            <a:fillRect/>
          </a:stretch>
        </p:blipFill>
        <p:spPr>
          <a:xfrm>
            <a:off x="228600" y="2895600"/>
            <a:ext cx="4145279" cy="3108960"/>
          </a:xfrm>
          <a:ln w="38100">
            <a:solidFill>
              <a:schemeClr val="tx1"/>
            </a:solidFill>
          </a:ln>
        </p:spPr>
      </p:pic>
      <p:pic>
        <p:nvPicPr>
          <p:cNvPr id="6" name="Content Placeholder 5" descr="IMG_7430.JPG"/>
          <p:cNvPicPr>
            <a:picLocks noGrp="1" noChangeAspect="1"/>
          </p:cNvPicPr>
          <p:nvPr>
            <p:ph sz="half" idx="2"/>
          </p:nvPr>
        </p:nvPicPr>
        <p:blipFill>
          <a:blip r:embed="rId4" cstate="print"/>
          <a:stretch>
            <a:fillRect/>
          </a:stretch>
        </p:blipFill>
        <p:spPr>
          <a:xfrm>
            <a:off x="4114800" y="1600200"/>
            <a:ext cx="4389120" cy="2926080"/>
          </a:xfrm>
          <a:ln w="38100">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b="1" dirty="0" smtClean="0">
                <a:solidFill>
                  <a:schemeClr val="tx1"/>
                </a:solidFill>
                <a:latin typeface="Tempus Sans ITC" pitchFamily="82" charset="0"/>
              </a:rPr>
              <a:t>The foreman’s house is located  at the headquarters area, and is 1,700 sq. ft., 3 bedroom, 2 bath house, with central air and heat, with carpet and tile floors. The 600 sq. ft. workshop is next to the foreman’s house, and is equipped with electricity and an enclosed tool room.  Additionally, there is a 1,640 sq. ft.  implement shed, enclosed on one side, with seven stalls and a game cleaning area and hoist. </a:t>
            </a:r>
            <a:endParaRPr lang="en-US" sz="1400" b="1" dirty="0">
              <a:solidFill>
                <a:schemeClr val="tx1"/>
              </a:solidFill>
              <a:latin typeface="Tempus Sans ITC" pitchFamily="82" charset="0"/>
            </a:endParaRPr>
          </a:p>
        </p:txBody>
      </p:sp>
      <p:pic>
        <p:nvPicPr>
          <p:cNvPr id="8" name="Content Placeholder 7" descr="IMG_7436.JPG"/>
          <p:cNvPicPr>
            <a:picLocks noGrp="1" noChangeAspect="1"/>
          </p:cNvPicPr>
          <p:nvPr>
            <p:ph sz="half" idx="2"/>
          </p:nvPr>
        </p:nvPicPr>
        <p:blipFill>
          <a:blip r:embed="rId3" cstate="print"/>
          <a:stretch>
            <a:fillRect/>
          </a:stretch>
        </p:blipFill>
        <p:spPr>
          <a:xfrm>
            <a:off x="4648200" y="1676400"/>
            <a:ext cx="4038600" cy="2692400"/>
          </a:xfrm>
          <a:ln w="38100">
            <a:solidFill>
              <a:schemeClr val="tx1"/>
            </a:solidFill>
          </a:ln>
        </p:spPr>
      </p:pic>
      <p:pic>
        <p:nvPicPr>
          <p:cNvPr id="5" name="Content Placeholder 4" descr="east foreman's house.JPG"/>
          <p:cNvPicPr>
            <a:picLocks noGrp="1" noChangeAspect="1"/>
          </p:cNvPicPr>
          <p:nvPr>
            <p:ph sz="half" idx="1"/>
          </p:nvPr>
        </p:nvPicPr>
        <p:blipFill>
          <a:blip r:embed="rId4" cstate="print"/>
          <a:stretch>
            <a:fillRect/>
          </a:stretch>
        </p:blipFill>
        <p:spPr>
          <a:xfrm>
            <a:off x="3429000" y="3829050"/>
            <a:ext cx="4038600" cy="3028950"/>
          </a:xfrm>
          <a:ln w="38100">
            <a:solidFill>
              <a:schemeClr val="tx1"/>
            </a:solidFill>
          </a:ln>
        </p:spPr>
      </p:pic>
      <p:pic>
        <p:nvPicPr>
          <p:cNvPr id="9" name="Picture 8" descr="IMG_7431.JPG"/>
          <p:cNvPicPr>
            <a:picLocks noChangeAspect="1"/>
          </p:cNvPicPr>
          <p:nvPr/>
        </p:nvPicPr>
        <p:blipFill>
          <a:blip r:embed="rId5" cstate="print"/>
          <a:stretch>
            <a:fillRect/>
          </a:stretch>
        </p:blipFill>
        <p:spPr>
          <a:xfrm>
            <a:off x="381000" y="1905000"/>
            <a:ext cx="4128516" cy="2752344"/>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webmail.aol.com/31650-111/aol-1/en-us/mail/get-attachment.aspx?uid=1.26441104&amp;folder=NewMail&amp;partId=14">
            <a:hlinkClick r:id="rId3"/>
          </p:cNvPr>
          <p:cNvSpPr>
            <a:spLocks noChangeAspect="1" noChangeArrowheads="1"/>
          </p:cNvSpPr>
          <p:nvPr/>
        </p:nvSpPr>
        <p:spPr bwMode="auto">
          <a:xfrm>
            <a:off x="127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caiman_deer19.JPG"/>
          <p:cNvPicPr>
            <a:picLocks noChangeAspect="1"/>
          </p:cNvPicPr>
          <p:nvPr/>
        </p:nvPicPr>
        <p:blipFill>
          <a:blip r:embed="rId4" cstate="print"/>
          <a:stretch>
            <a:fillRect/>
          </a:stretch>
        </p:blipFill>
        <p:spPr>
          <a:xfrm>
            <a:off x="1295400" y="1295400"/>
            <a:ext cx="6949440" cy="5212080"/>
          </a:xfrm>
          <a:prstGeom prst="rect">
            <a:avLst/>
          </a:prstGeom>
          <a:ln w="38100">
            <a:solidFill>
              <a:schemeClr val="tx1"/>
            </a:solidFill>
          </a:ln>
        </p:spPr>
      </p:pic>
      <p:sp>
        <p:nvSpPr>
          <p:cNvPr id="7" name="TextBox 6"/>
          <p:cNvSpPr txBox="1"/>
          <p:nvPr/>
        </p:nvSpPr>
        <p:spPr>
          <a:xfrm>
            <a:off x="1066800" y="381000"/>
            <a:ext cx="7282763" cy="646331"/>
          </a:xfrm>
          <a:prstGeom prst="rect">
            <a:avLst/>
          </a:prstGeom>
          <a:noFill/>
        </p:spPr>
        <p:txBody>
          <a:bodyPr wrap="none" rtlCol="0">
            <a:spAutoFit/>
          </a:bodyPr>
          <a:lstStyle/>
          <a:p>
            <a:r>
              <a:rPr lang="en-US" b="1" dirty="0" smtClean="0">
                <a:latin typeface="Tempus Sans ITC" pitchFamily="82" charset="0"/>
              </a:rPr>
              <a:t>This is the reason the Caiman Ranch has the reputation as one of the best </a:t>
            </a:r>
          </a:p>
          <a:p>
            <a:r>
              <a:rPr lang="en-US" b="1" dirty="0" smtClean="0">
                <a:latin typeface="Tempus Sans ITC" pitchFamily="82" charset="0"/>
              </a:rPr>
              <a:t>Whitetail hunting ranches in Texas. Take a look at a few more pictures. </a:t>
            </a:r>
            <a:endParaRPr lang="en-US" b="1" dirty="0">
              <a:latin typeface="Tempus Sans ITC" pitchFamily="8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iman_deer7.JPG"/>
          <p:cNvPicPr>
            <a:picLocks noChangeAspect="1"/>
          </p:cNvPicPr>
          <p:nvPr/>
        </p:nvPicPr>
        <p:blipFill>
          <a:blip r:embed="rId3" cstate="print"/>
          <a:stretch>
            <a:fillRect/>
          </a:stretch>
        </p:blipFill>
        <p:spPr>
          <a:xfrm>
            <a:off x="4114800" y="2743200"/>
            <a:ext cx="4697730" cy="3758184"/>
          </a:xfrm>
          <a:prstGeom prst="rect">
            <a:avLst/>
          </a:prstGeom>
          <a:ln w="38100">
            <a:solidFill>
              <a:schemeClr val="tx1"/>
            </a:solidFill>
          </a:ln>
        </p:spPr>
      </p:pic>
      <p:pic>
        <p:nvPicPr>
          <p:cNvPr id="2" name="Picture 1" descr="caiman_deer8.JPG"/>
          <p:cNvPicPr>
            <a:picLocks noChangeAspect="1"/>
          </p:cNvPicPr>
          <p:nvPr/>
        </p:nvPicPr>
        <p:blipFill>
          <a:blip r:embed="rId4" cstate="print"/>
          <a:stretch>
            <a:fillRect/>
          </a:stretch>
        </p:blipFill>
        <p:spPr>
          <a:xfrm>
            <a:off x="508000" y="177800"/>
            <a:ext cx="4469130" cy="3575304"/>
          </a:xfrm>
          <a:prstGeom prst="rect">
            <a:avLst/>
          </a:prstGeom>
          <a:ln w="38100">
            <a:solidFill>
              <a:schemeClr val="tx1"/>
            </a:solidFill>
          </a:ln>
        </p:spPr>
      </p:pic>
      <p:sp>
        <p:nvSpPr>
          <p:cNvPr id="4" name="TextBox 3"/>
          <p:cNvSpPr txBox="1"/>
          <p:nvPr/>
        </p:nvSpPr>
        <p:spPr>
          <a:xfrm>
            <a:off x="5410200" y="914400"/>
            <a:ext cx="3246402" cy="1015663"/>
          </a:xfrm>
          <a:prstGeom prst="rect">
            <a:avLst/>
          </a:prstGeom>
          <a:noFill/>
        </p:spPr>
        <p:txBody>
          <a:bodyPr wrap="none" rtlCol="0">
            <a:spAutoFit/>
          </a:bodyPr>
          <a:lstStyle/>
          <a:p>
            <a:r>
              <a:rPr lang="en-US" sz="2000" b="1" dirty="0" smtClean="0">
                <a:latin typeface="Tempus Sans ITC" pitchFamily="82" charset="0"/>
              </a:rPr>
              <a:t>The Caiman Ranch has been </a:t>
            </a:r>
          </a:p>
          <a:p>
            <a:r>
              <a:rPr lang="en-US" sz="2000" b="1" dirty="0" smtClean="0">
                <a:latin typeface="Tempus Sans ITC" pitchFamily="82" charset="0"/>
              </a:rPr>
              <a:t>producing trophy whitetail </a:t>
            </a:r>
          </a:p>
          <a:p>
            <a:r>
              <a:rPr lang="en-US" sz="2000" b="1" dirty="0" smtClean="0">
                <a:latin typeface="Tempus Sans ITC" pitchFamily="82" charset="0"/>
              </a:rPr>
              <a:t>deer for the past 25 years. </a:t>
            </a:r>
            <a:endParaRPr lang="en-US" sz="2000" b="1" dirty="0">
              <a:latin typeface="Tempus Sans ITC" pitchFamily="8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iman_deer6.JPG"/>
          <p:cNvPicPr>
            <a:picLocks noChangeAspect="1"/>
          </p:cNvPicPr>
          <p:nvPr/>
        </p:nvPicPr>
        <p:blipFill>
          <a:blip r:embed="rId3" cstate="print"/>
          <a:stretch>
            <a:fillRect/>
          </a:stretch>
        </p:blipFill>
        <p:spPr>
          <a:xfrm>
            <a:off x="381000" y="2286000"/>
            <a:ext cx="5486400" cy="4389120"/>
          </a:xfrm>
          <a:prstGeom prst="rect">
            <a:avLst/>
          </a:prstGeom>
          <a:ln w="38100">
            <a:solidFill>
              <a:schemeClr val="tx1"/>
            </a:solidFill>
          </a:ln>
        </p:spPr>
      </p:pic>
      <p:pic>
        <p:nvPicPr>
          <p:cNvPr id="3" name="Picture 2" descr="caiman_deer13.JPG"/>
          <p:cNvPicPr>
            <a:picLocks noChangeAspect="1"/>
          </p:cNvPicPr>
          <p:nvPr/>
        </p:nvPicPr>
        <p:blipFill>
          <a:blip r:embed="rId4" cstate="print"/>
          <a:stretch>
            <a:fillRect/>
          </a:stretch>
        </p:blipFill>
        <p:spPr>
          <a:xfrm>
            <a:off x="3124200" y="304800"/>
            <a:ext cx="5791200" cy="4343400"/>
          </a:xfrm>
          <a:prstGeom prst="rect">
            <a:avLst/>
          </a:prstGeom>
          <a:ln w="38100">
            <a:solidFill>
              <a:schemeClr val="tx1"/>
            </a:solidFill>
          </a:ln>
        </p:spPr>
      </p:pic>
      <p:sp>
        <p:nvSpPr>
          <p:cNvPr id="4" name="TextBox 3"/>
          <p:cNvSpPr txBox="1"/>
          <p:nvPr/>
        </p:nvSpPr>
        <p:spPr>
          <a:xfrm>
            <a:off x="304800" y="457200"/>
            <a:ext cx="2626040" cy="1323439"/>
          </a:xfrm>
          <a:prstGeom prst="rect">
            <a:avLst/>
          </a:prstGeom>
          <a:noFill/>
        </p:spPr>
        <p:txBody>
          <a:bodyPr wrap="none" rtlCol="0">
            <a:spAutoFit/>
          </a:bodyPr>
          <a:lstStyle/>
          <a:p>
            <a:r>
              <a:rPr lang="en-US" sz="2000" b="1" dirty="0" smtClean="0">
                <a:latin typeface="Tempus Sans ITC" pitchFamily="82" charset="0"/>
              </a:rPr>
              <a:t>The Caiman Ranch will</a:t>
            </a:r>
          </a:p>
          <a:p>
            <a:r>
              <a:rPr lang="en-US" sz="2000" b="1" dirty="0" smtClean="0">
                <a:latin typeface="Tempus Sans ITC" pitchFamily="82" charset="0"/>
              </a:rPr>
              <a:t>not be on the market</a:t>
            </a:r>
          </a:p>
          <a:p>
            <a:r>
              <a:rPr lang="en-US" sz="2000" b="1" dirty="0" smtClean="0">
                <a:latin typeface="Tempus Sans ITC" pitchFamily="82" charset="0"/>
              </a:rPr>
              <a:t>long with this quality</a:t>
            </a:r>
          </a:p>
          <a:p>
            <a:r>
              <a:rPr lang="en-US" sz="2000" b="1" dirty="0" smtClean="0">
                <a:latin typeface="Tempus Sans ITC" pitchFamily="82" charset="0"/>
              </a:rPr>
              <a:t>trophy deer! </a:t>
            </a:r>
            <a:endParaRPr lang="en-US" sz="2000" b="1" dirty="0">
              <a:latin typeface="Tempus Sans ITC"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iman_deer14.JPG"/>
          <p:cNvPicPr>
            <a:picLocks noChangeAspect="1"/>
          </p:cNvPicPr>
          <p:nvPr/>
        </p:nvPicPr>
        <p:blipFill>
          <a:blip r:embed="rId3" cstate="print"/>
          <a:stretch>
            <a:fillRect/>
          </a:stretch>
        </p:blipFill>
        <p:spPr>
          <a:xfrm>
            <a:off x="381000" y="2286000"/>
            <a:ext cx="6096000" cy="4572000"/>
          </a:xfrm>
          <a:prstGeom prst="rect">
            <a:avLst/>
          </a:prstGeom>
          <a:ln w="38100">
            <a:solidFill>
              <a:schemeClr val="tx1"/>
            </a:solidFill>
          </a:ln>
        </p:spPr>
      </p:pic>
      <p:pic>
        <p:nvPicPr>
          <p:cNvPr id="2" name="Picture 1" descr="caiman_deer12.JPG"/>
          <p:cNvPicPr>
            <a:picLocks noChangeAspect="1"/>
          </p:cNvPicPr>
          <p:nvPr/>
        </p:nvPicPr>
        <p:blipFill>
          <a:blip r:embed="rId4" cstate="print"/>
          <a:stretch>
            <a:fillRect/>
          </a:stretch>
        </p:blipFill>
        <p:spPr>
          <a:xfrm>
            <a:off x="3276600" y="304800"/>
            <a:ext cx="5143500" cy="4114800"/>
          </a:xfrm>
          <a:prstGeom prst="rect">
            <a:avLst/>
          </a:prstGeom>
          <a:ln w="38100">
            <a:solidFill>
              <a:schemeClr val="tx1"/>
            </a:solidFill>
          </a:ln>
        </p:spPr>
      </p:pic>
      <p:sp>
        <p:nvSpPr>
          <p:cNvPr id="4" name="TextBox 3"/>
          <p:cNvSpPr txBox="1"/>
          <p:nvPr/>
        </p:nvSpPr>
        <p:spPr>
          <a:xfrm>
            <a:off x="457200" y="533400"/>
            <a:ext cx="2430474" cy="1200329"/>
          </a:xfrm>
          <a:prstGeom prst="rect">
            <a:avLst/>
          </a:prstGeom>
          <a:noFill/>
        </p:spPr>
        <p:txBody>
          <a:bodyPr wrap="none" rtlCol="0">
            <a:spAutoFit/>
          </a:bodyPr>
          <a:lstStyle/>
          <a:p>
            <a:r>
              <a:rPr lang="en-US" b="1" dirty="0" smtClean="0">
                <a:latin typeface="Tempus Sans ITC" pitchFamily="82" charset="0"/>
              </a:rPr>
              <a:t>The Caiman produces</a:t>
            </a:r>
          </a:p>
          <a:p>
            <a:r>
              <a:rPr lang="en-US" b="1" dirty="0" smtClean="0">
                <a:latin typeface="Tempus Sans ITC" pitchFamily="82" charset="0"/>
              </a:rPr>
              <a:t>some of the best top</a:t>
            </a:r>
          </a:p>
          <a:p>
            <a:r>
              <a:rPr lang="en-US" b="1" dirty="0" smtClean="0">
                <a:latin typeface="Tempus Sans ITC" pitchFamily="82" charset="0"/>
              </a:rPr>
              <a:t>Texas Big Game Award </a:t>
            </a:r>
          </a:p>
          <a:p>
            <a:r>
              <a:rPr lang="en-US" b="1" dirty="0" smtClean="0">
                <a:latin typeface="Tempus Sans ITC" pitchFamily="82" charset="0"/>
              </a:rPr>
              <a:t>bucks every year. </a:t>
            </a:r>
            <a:endParaRPr lang="en-US" b="1" dirty="0">
              <a:latin typeface="Tempus Sans ITC" pitchFamily="82" charset="0"/>
            </a:endParaRPr>
          </a:p>
        </p:txBody>
      </p:sp>
      <p:sp>
        <p:nvSpPr>
          <p:cNvPr id="5" name="TextBox 4"/>
          <p:cNvSpPr txBox="1"/>
          <p:nvPr/>
        </p:nvSpPr>
        <p:spPr>
          <a:xfrm>
            <a:off x="6705600" y="5029200"/>
            <a:ext cx="2307042" cy="1323439"/>
          </a:xfrm>
          <a:prstGeom prst="rect">
            <a:avLst/>
          </a:prstGeom>
          <a:noFill/>
        </p:spPr>
        <p:txBody>
          <a:bodyPr wrap="none" rtlCol="0">
            <a:spAutoFit/>
          </a:bodyPr>
          <a:lstStyle/>
          <a:p>
            <a:r>
              <a:rPr lang="en-US" sz="1600" b="1" dirty="0" smtClean="0">
                <a:latin typeface="Tempus Sans ITC" pitchFamily="82" charset="0"/>
              </a:rPr>
              <a:t>Along with winning </a:t>
            </a:r>
          </a:p>
          <a:p>
            <a:r>
              <a:rPr lang="en-US" sz="1600" b="1" dirty="0" smtClean="0">
                <a:latin typeface="Tempus Sans ITC" pitchFamily="82" charset="0"/>
              </a:rPr>
              <a:t>other deer contests, </a:t>
            </a:r>
          </a:p>
          <a:p>
            <a:r>
              <a:rPr lang="en-US" sz="1600" b="1" dirty="0" smtClean="0">
                <a:latin typeface="Tempus Sans ITC" pitchFamily="82" charset="0"/>
              </a:rPr>
              <a:t>including Los </a:t>
            </a:r>
            <a:r>
              <a:rPr lang="en-US" sz="1600" b="1" dirty="0" err="1" smtClean="0">
                <a:latin typeface="Tempus Sans ITC" pitchFamily="82" charset="0"/>
              </a:rPr>
              <a:t>Cazadores</a:t>
            </a:r>
            <a:r>
              <a:rPr lang="en-US" sz="1600" b="1" dirty="0" smtClean="0">
                <a:latin typeface="Tempus Sans ITC" pitchFamily="82" charset="0"/>
              </a:rPr>
              <a:t>,</a:t>
            </a:r>
          </a:p>
          <a:p>
            <a:r>
              <a:rPr lang="en-US" sz="1600" b="1" dirty="0" smtClean="0">
                <a:latin typeface="Tempus Sans ITC" pitchFamily="82" charset="0"/>
              </a:rPr>
              <a:t>The </a:t>
            </a:r>
            <a:r>
              <a:rPr lang="en-US" sz="1600" b="1" dirty="0" err="1" smtClean="0">
                <a:latin typeface="Tempus Sans ITC" pitchFamily="82" charset="0"/>
              </a:rPr>
              <a:t>Muy</a:t>
            </a:r>
            <a:r>
              <a:rPr lang="en-US" sz="1600" b="1" dirty="0" smtClean="0">
                <a:latin typeface="Tempus Sans ITC" pitchFamily="82" charset="0"/>
              </a:rPr>
              <a:t> Grande, &amp;</a:t>
            </a:r>
          </a:p>
          <a:p>
            <a:r>
              <a:rPr lang="en-US" sz="1600" b="1" dirty="0" smtClean="0">
                <a:latin typeface="Tempus Sans ITC" pitchFamily="82" charset="0"/>
              </a:rPr>
              <a:t>Cola Blanca. </a:t>
            </a:r>
            <a:endParaRPr lang="en-US" sz="1600" b="1" dirty="0">
              <a:latin typeface="Tempus Sans ITC"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0338" y="685800"/>
            <a:ext cx="4617098" cy="6647974"/>
          </a:xfrm>
          <a:prstGeom prst="rect">
            <a:avLst/>
          </a:prstGeom>
          <a:noFill/>
        </p:spPr>
        <p:txBody>
          <a:bodyPr wrap="none" rtlCol="0">
            <a:spAutoFit/>
          </a:bodyPr>
          <a:lstStyle/>
          <a:p>
            <a:pPr algn="ctr"/>
            <a:r>
              <a:rPr lang="en-US" sz="1600" b="1" dirty="0" smtClean="0">
                <a:latin typeface="Tempus Sans ITC" pitchFamily="82" charset="0"/>
              </a:rPr>
              <a:t>For further information or for an appointment</a:t>
            </a:r>
          </a:p>
          <a:p>
            <a:pPr algn="ctr"/>
            <a:r>
              <a:rPr lang="en-US" sz="1600" b="1" dirty="0" smtClean="0">
                <a:latin typeface="Tempus Sans ITC" pitchFamily="82" charset="0"/>
              </a:rPr>
              <a:t>to see the Caiman Ranch, contact: </a:t>
            </a:r>
          </a:p>
          <a:p>
            <a:pPr algn="ctr"/>
            <a:endParaRPr lang="en-US" sz="1600" b="1" dirty="0" smtClean="0">
              <a:latin typeface="Tempus Sans ITC" pitchFamily="82" charset="0"/>
            </a:endParaRPr>
          </a:p>
          <a:p>
            <a:pPr algn="ctr"/>
            <a:r>
              <a:rPr lang="en-US" sz="1600" b="1" dirty="0" smtClean="0">
                <a:latin typeface="Tempus Sans ITC" pitchFamily="82" charset="0"/>
              </a:rPr>
              <a:t>GARDNER RANCH SALES, </a:t>
            </a:r>
            <a:r>
              <a:rPr lang="en-US" sz="1600" b="1" dirty="0" smtClean="0">
                <a:latin typeface="Tempus Sans ITC" pitchFamily="82" charset="0"/>
              </a:rPr>
              <a:t>LLC</a:t>
            </a:r>
          </a:p>
          <a:p>
            <a:pPr algn="ctr"/>
            <a:r>
              <a:rPr lang="en-US" sz="1600" b="1" dirty="0" smtClean="0">
                <a:latin typeface="Tempus Sans ITC" pitchFamily="82" charset="0"/>
              </a:rPr>
              <a:t>Derry T. Gardner, Agent</a:t>
            </a:r>
            <a:endParaRPr lang="en-US" sz="1600" b="1" dirty="0" smtClean="0">
              <a:latin typeface="Tempus Sans ITC" pitchFamily="82" charset="0"/>
            </a:endParaRPr>
          </a:p>
          <a:p>
            <a:pPr algn="ctr"/>
            <a:r>
              <a:rPr lang="en-US" sz="1600" b="1" dirty="0" smtClean="0">
                <a:latin typeface="Tempus Sans ITC" pitchFamily="82" charset="0"/>
              </a:rPr>
              <a:t>10 Ledge Lane</a:t>
            </a:r>
          </a:p>
          <a:p>
            <a:pPr algn="ctr"/>
            <a:r>
              <a:rPr lang="en-US" sz="1600" b="1" dirty="0" smtClean="0">
                <a:latin typeface="Tempus Sans ITC" pitchFamily="82" charset="0"/>
              </a:rPr>
              <a:t>San Antonio, Texas</a:t>
            </a:r>
          </a:p>
          <a:p>
            <a:pPr algn="ctr"/>
            <a:r>
              <a:rPr lang="en-US" sz="1600" b="1" dirty="0" smtClean="0">
                <a:latin typeface="Tempus Sans ITC" pitchFamily="82" charset="0"/>
              </a:rPr>
              <a:t>210-737-1321</a:t>
            </a:r>
          </a:p>
          <a:p>
            <a:pPr algn="ctr"/>
            <a:r>
              <a:rPr lang="en-US" sz="1600" b="1" dirty="0" smtClean="0">
                <a:latin typeface="Tempus Sans ITC" pitchFamily="82" charset="0"/>
              </a:rPr>
              <a:t>210-288-4492 (mobile)</a:t>
            </a:r>
          </a:p>
          <a:p>
            <a:pPr algn="ctr"/>
            <a:r>
              <a:rPr lang="en-US" dirty="0" smtClean="0">
                <a:latin typeface="Tempus Sans ITC" pitchFamily="82" charset="0"/>
                <a:hlinkClick r:id="rId3"/>
              </a:rPr>
              <a:t>www.gardnerranchsales.com</a:t>
            </a:r>
            <a:r>
              <a:rPr lang="en-US" dirty="0" smtClean="0">
                <a:latin typeface="Tempus Sans ITC" pitchFamily="82" charset="0"/>
              </a:rPr>
              <a:t> </a:t>
            </a:r>
          </a:p>
          <a:p>
            <a:pPr algn="ctr"/>
            <a:endParaRPr lang="en-US" dirty="0" smtClean="0">
              <a:latin typeface="Tempus Sans ITC" pitchFamily="82" charset="0"/>
            </a:endParaRPr>
          </a:p>
          <a:p>
            <a:pPr algn="ctr"/>
            <a:endParaRPr lang="en-US" dirty="0" smtClean="0">
              <a:latin typeface="Tempus Sans ITC" pitchFamily="82" charset="0"/>
            </a:endParaRPr>
          </a:p>
          <a:p>
            <a:pPr algn="ctr"/>
            <a:r>
              <a:rPr lang="en-US" b="1" dirty="0" smtClean="0">
                <a:latin typeface="Tempus Sans ITC" pitchFamily="82" charset="0"/>
              </a:rPr>
              <a:t>SALES PRICE:</a:t>
            </a:r>
          </a:p>
          <a:p>
            <a:pPr algn="ctr"/>
            <a:r>
              <a:rPr lang="en-US" b="1" dirty="0" smtClean="0">
                <a:latin typeface="Tempus Sans ITC" pitchFamily="82" charset="0"/>
              </a:rPr>
              <a:t>$5,000,000.00  OR  $2,500.00 per acre</a:t>
            </a:r>
          </a:p>
          <a:p>
            <a:pPr algn="ctr"/>
            <a:endParaRPr lang="en-US" b="1" dirty="0" smtClean="0">
              <a:latin typeface="Tempus Sans ITC" pitchFamily="82" charset="0"/>
            </a:endParaRPr>
          </a:p>
          <a:p>
            <a:pPr algn="ctr"/>
            <a:r>
              <a:rPr lang="en-US" b="1" dirty="0" smtClean="0">
                <a:latin typeface="Tempus Sans ITC" pitchFamily="82" charset="0"/>
              </a:rPr>
              <a:t>(surface estate only)</a:t>
            </a:r>
          </a:p>
          <a:p>
            <a:pPr algn="ctr"/>
            <a:endParaRPr lang="en-US" b="1" dirty="0" smtClean="0">
              <a:latin typeface="Tempus Sans ITC" pitchFamily="82" charset="0"/>
            </a:endParaRPr>
          </a:p>
          <a:p>
            <a:pPr algn="ctr"/>
            <a:endParaRPr lang="en-US" b="1" dirty="0" smtClean="0">
              <a:latin typeface="Tempus Sans ITC" pitchFamily="82" charset="0"/>
            </a:endParaRPr>
          </a:p>
          <a:p>
            <a:pPr algn="ctr"/>
            <a:r>
              <a:rPr lang="en-US" sz="1100" b="1" dirty="0" smtClean="0">
                <a:latin typeface="Tempus Sans ITC" pitchFamily="82" charset="0"/>
              </a:rPr>
              <a:t>All photographs in this brochure were taken on the Caiman Ranch.</a:t>
            </a:r>
          </a:p>
          <a:p>
            <a:pPr algn="ctr"/>
            <a:endParaRPr lang="en-US" sz="1100" b="1" dirty="0" smtClean="0">
              <a:latin typeface="Tempus Sans ITC" pitchFamily="82" charset="0"/>
            </a:endParaRPr>
          </a:p>
          <a:p>
            <a:pPr algn="ctr"/>
            <a:r>
              <a:rPr lang="en-US" sz="1100" b="1" dirty="0" smtClean="0">
                <a:latin typeface="Tempus Sans ITC" pitchFamily="82" charset="0"/>
              </a:rPr>
              <a:t>The information on this property is presented subject to errors, omissions,</a:t>
            </a:r>
          </a:p>
          <a:p>
            <a:pPr algn="ctr"/>
            <a:r>
              <a:rPr lang="en-US" sz="1100" b="1" dirty="0" smtClean="0">
                <a:latin typeface="Tempus Sans ITC" pitchFamily="82" charset="0"/>
              </a:rPr>
              <a:t>change of price or conditions, prior sale, or withdrawal without</a:t>
            </a:r>
          </a:p>
          <a:p>
            <a:pPr algn="ctr"/>
            <a:r>
              <a:rPr lang="en-US" sz="1100" b="1" dirty="0" smtClean="0">
                <a:latin typeface="Tempus Sans ITC" pitchFamily="82" charset="0"/>
              </a:rPr>
              <a:t>notice. Further, the information on this property is provided without</a:t>
            </a:r>
          </a:p>
          <a:p>
            <a:pPr algn="ctr"/>
            <a:r>
              <a:rPr lang="en-US" sz="1100" b="1" dirty="0" smtClean="0">
                <a:latin typeface="Tempus Sans ITC" pitchFamily="82" charset="0"/>
              </a:rPr>
              <a:t>any guarantee, warranty, or representation, express or implied. </a:t>
            </a:r>
          </a:p>
          <a:p>
            <a:pPr algn="ctr"/>
            <a:r>
              <a:rPr lang="en-US" dirty="0" smtClean="0">
                <a:latin typeface="Tempus Sans ITC" pitchFamily="82" charset="0"/>
              </a:rPr>
              <a:t>  </a:t>
            </a:r>
          </a:p>
          <a:p>
            <a:endParaRPr lang="en-US" dirty="0" smtClean="0">
              <a:latin typeface="Tempus Sans ITC" pitchFamily="82" charset="0"/>
            </a:endParaRPr>
          </a:p>
          <a:p>
            <a:endParaRPr lang="en-US" dirty="0" smtClean="0">
              <a:latin typeface="Tempus Sans ITC" pitchFamily="8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1"/>
                </a:solidFill>
                <a:latin typeface="Tempus Sans ITC" pitchFamily="82" charset="0"/>
              </a:rPr>
              <a:t>The Caiman Ranch was originally a portion of the 250,000 acre Callaghan Ranch. In 1947, Mr. Henderson </a:t>
            </a:r>
            <a:r>
              <a:rPr lang="en-US" sz="1600" b="1" dirty="0" err="1" smtClean="0">
                <a:solidFill>
                  <a:schemeClr val="tx1"/>
                </a:solidFill>
                <a:latin typeface="Tempus Sans ITC" pitchFamily="82" charset="0"/>
              </a:rPr>
              <a:t>Coquat</a:t>
            </a:r>
            <a:r>
              <a:rPr lang="en-US" sz="1600" b="1" dirty="0" smtClean="0">
                <a:solidFill>
                  <a:schemeClr val="tx1"/>
                </a:solidFill>
                <a:latin typeface="Tempus Sans ITC" pitchFamily="82" charset="0"/>
              </a:rPr>
              <a:t> bought a portion of the northern section of the Callaghan Ranch from Ralph </a:t>
            </a:r>
            <a:r>
              <a:rPr lang="en-US" sz="1600" b="1" dirty="0" err="1" smtClean="0">
                <a:solidFill>
                  <a:schemeClr val="tx1"/>
                </a:solidFill>
                <a:latin typeface="Tempus Sans ITC" pitchFamily="82" charset="0"/>
              </a:rPr>
              <a:t>Eades</a:t>
            </a:r>
            <a:r>
              <a:rPr lang="en-US" sz="1600" b="1" dirty="0" smtClean="0">
                <a:solidFill>
                  <a:schemeClr val="tx1"/>
                </a:solidFill>
                <a:latin typeface="Tempus Sans ITC" pitchFamily="82" charset="0"/>
              </a:rPr>
              <a:t> and the </a:t>
            </a:r>
            <a:r>
              <a:rPr lang="en-US" sz="1600" b="1" dirty="0" err="1" smtClean="0">
                <a:solidFill>
                  <a:schemeClr val="tx1"/>
                </a:solidFill>
                <a:latin typeface="Tempus Sans ITC" pitchFamily="82" charset="0"/>
              </a:rPr>
              <a:t>Beall</a:t>
            </a:r>
            <a:r>
              <a:rPr lang="en-US" sz="1600" b="1" dirty="0" smtClean="0">
                <a:solidFill>
                  <a:schemeClr val="tx1"/>
                </a:solidFill>
                <a:latin typeface="Tempus Sans ITC" pitchFamily="82" charset="0"/>
              </a:rPr>
              <a:t> Estate. In less than a year after that purchase, Mr. </a:t>
            </a:r>
            <a:r>
              <a:rPr lang="en-US" sz="1600" b="1" dirty="0" err="1" smtClean="0">
                <a:solidFill>
                  <a:schemeClr val="tx1"/>
                </a:solidFill>
                <a:latin typeface="Tempus Sans ITC" pitchFamily="82" charset="0"/>
              </a:rPr>
              <a:t>Coquat</a:t>
            </a:r>
            <a:r>
              <a:rPr lang="en-US" sz="1600" b="1" dirty="0" smtClean="0">
                <a:solidFill>
                  <a:schemeClr val="tx1"/>
                </a:solidFill>
                <a:latin typeface="Tempus Sans ITC" pitchFamily="82" charset="0"/>
              </a:rPr>
              <a:t> traded the western half of that section to Kenneth C. Miller for an interest in a portion of the Brown </a:t>
            </a:r>
            <a:r>
              <a:rPr lang="en-US" sz="1600" b="1" dirty="0" smtClean="0">
                <a:solidFill>
                  <a:schemeClr val="tx1"/>
                </a:solidFill>
                <a:latin typeface="Tempus Sans ITC" pitchFamily="82" charset="0"/>
              </a:rPr>
              <a:t> oil </a:t>
            </a:r>
            <a:r>
              <a:rPr lang="en-US" sz="1600" b="1" dirty="0" smtClean="0">
                <a:solidFill>
                  <a:schemeClr val="tx1"/>
                </a:solidFill>
                <a:latin typeface="Tempus Sans ITC" pitchFamily="82" charset="0"/>
              </a:rPr>
              <a:t> </a:t>
            </a:r>
            <a:r>
              <a:rPr lang="en-US" sz="1600" b="1" dirty="0" smtClean="0">
                <a:solidFill>
                  <a:schemeClr val="tx1"/>
                </a:solidFill>
                <a:latin typeface="Tempus Sans ITC" pitchFamily="82" charset="0"/>
              </a:rPr>
              <a:t>&amp; gas  l</a:t>
            </a:r>
            <a:r>
              <a:rPr lang="en-US" sz="1600" b="1" dirty="0" smtClean="0">
                <a:solidFill>
                  <a:schemeClr val="tx1"/>
                </a:solidFill>
                <a:latin typeface="Tempus Sans ITC" pitchFamily="82" charset="0"/>
              </a:rPr>
              <a:t>ease </a:t>
            </a:r>
            <a:r>
              <a:rPr lang="en-US" sz="1600" b="1" dirty="0" smtClean="0">
                <a:solidFill>
                  <a:schemeClr val="tx1"/>
                </a:solidFill>
                <a:latin typeface="Tempus Sans ITC" pitchFamily="82" charset="0"/>
              </a:rPr>
              <a:t>in Rust County, in East Texas .</a:t>
            </a:r>
            <a:endParaRPr lang="en-US" sz="1600" b="1" dirty="0">
              <a:solidFill>
                <a:schemeClr val="tx1"/>
              </a:solidFill>
              <a:latin typeface="Tempus Sans ITC" pitchFamily="82" charset="0"/>
            </a:endParaRPr>
          </a:p>
        </p:txBody>
      </p:sp>
      <p:pic>
        <p:nvPicPr>
          <p:cNvPr id="5" name="Content Placeholder 4" descr="IMG_7408.JPG"/>
          <p:cNvPicPr>
            <a:picLocks noGrp="1" noChangeAspect="1"/>
          </p:cNvPicPr>
          <p:nvPr>
            <p:ph sz="half" idx="1"/>
          </p:nvPr>
        </p:nvPicPr>
        <p:blipFill>
          <a:blip r:embed="rId3" cstate="print"/>
          <a:stretch>
            <a:fillRect/>
          </a:stretch>
        </p:blipFill>
        <p:spPr>
          <a:xfrm>
            <a:off x="838200" y="1828800"/>
            <a:ext cx="4038600" cy="2692400"/>
          </a:xfrm>
          <a:ln w="38100">
            <a:solidFill>
              <a:srgbClr val="FFFF00"/>
            </a:solidFill>
          </a:ln>
        </p:spPr>
      </p:pic>
      <p:pic>
        <p:nvPicPr>
          <p:cNvPr id="6" name="Content Placeholder 5" descr="IMG_7409.JPG"/>
          <p:cNvPicPr>
            <a:picLocks noGrp="1" noChangeAspect="1"/>
          </p:cNvPicPr>
          <p:nvPr>
            <p:ph sz="half" idx="2"/>
          </p:nvPr>
        </p:nvPicPr>
        <p:blipFill>
          <a:blip r:embed="rId4" cstate="print"/>
          <a:stretch>
            <a:fillRect/>
          </a:stretch>
        </p:blipFill>
        <p:spPr>
          <a:xfrm>
            <a:off x="4656138" y="2686843"/>
            <a:ext cx="4038600" cy="2692401"/>
          </a:xfrm>
          <a:ln w="38100">
            <a:solidFill>
              <a:srgbClr val="FFFF00"/>
            </a:solidFill>
          </a:ln>
        </p:spPr>
      </p:pic>
      <p:sp>
        <p:nvSpPr>
          <p:cNvPr id="11" name="TextBox 10"/>
          <p:cNvSpPr txBox="1"/>
          <p:nvPr/>
        </p:nvSpPr>
        <p:spPr>
          <a:xfrm>
            <a:off x="176843" y="5562600"/>
            <a:ext cx="6071557" cy="1169551"/>
          </a:xfrm>
          <a:prstGeom prst="rect">
            <a:avLst/>
          </a:prstGeom>
          <a:noFill/>
        </p:spPr>
        <p:txBody>
          <a:bodyPr wrap="square" rtlCol="0">
            <a:spAutoFit/>
          </a:bodyPr>
          <a:lstStyle/>
          <a:p>
            <a:pPr algn="just"/>
            <a:r>
              <a:rPr lang="en-US" sz="1400" b="1" dirty="0" smtClean="0">
                <a:latin typeface="Tempus Sans ITC" pitchFamily="82" charset="0"/>
              </a:rPr>
              <a:t>Miller named his new ranch the “Caiman Ranch” for a creek of the same name running through the northern part of the Property. The caiman, an animal similar to the alligator or crocodile, and found in South America, was often seen in the area of the creek. Many caiman were sighted on the ranch, the  last seen in 1957. </a:t>
            </a:r>
            <a:endParaRPr lang="en-US" sz="1400" b="1" dirty="0">
              <a:latin typeface="Tempus Sans ITC"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1600" b="1" dirty="0" smtClean="0">
                <a:solidFill>
                  <a:schemeClr val="tx1"/>
                </a:solidFill>
                <a:latin typeface="Tempus Sans ITC" pitchFamily="82" charset="0"/>
              </a:rPr>
              <a:t>Located near this house was the road that was once a part of the </a:t>
            </a:r>
            <a:r>
              <a:rPr lang="en-US" sz="1600" b="1" i="1" dirty="0" smtClean="0">
                <a:solidFill>
                  <a:schemeClr val="tx1"/>
                </a:solidFill>
                <a:latin typeface="Tempus Sans ITC" pitchFamily="82" charset="0"/>
              </a:rPr>
              <a:t>Old Camino Real, or the Royal Highway, </a:t>
            </a:r>
            <a:r>
              <a:rPr lang="en-US" sz="1600" b="1" dirty="0" smtClean="0">
                <a:solidFill>
                  <a:schemeClr val="tx1"/>
                </a:solidFill>
                <a:latin typeface="Tempus Sans ITC" pitchFamily="82" charset="0"/>
              </a:rPr>
              <a:t>which was the stage road running from Mexico City to San Antonio, Texas. The Royal Highway crossed the Nueces River approximately 25 miles southeast of Cotulla at what was later known as the </a:t>
            </a:r>
            <a:r>
              <a:rPr lang="en-US" sz="1600" b="1" dirty="0" err="1" smtClean="0">
                <a:solidFill>
                  <a:schemeClr val="tx1"/>
                </a:solidFill>
                <a:latin typeface="Tempus Sans ITC" pitchFamily="82" charset="0"/>
              </a:rPr>
              <a:t>Huajuco</a:t>
            </a:r>
            <a:r>
              <a:rPr lang="en-US" sz="1600" b="1" dirty="0" smtClean="0">
                <a:solidFill>
                  <a:schemeClr val="tx1"/>
                </a:solidFill>
                <a:latin typeface="Tempus Sans ITC" pitchFamily="82" charset="0"/>
              </a:rPr>
              <a:t> Crossing,  and meanders on through the Caiman Ranch. The Royal Highway was also the road that Antonio Lopez de Santa Anna led  his men to the Alamo in 1836.  </a:t>
            </a:r>
            <a:r>
              <a:rPr lang="en-US" sz="1600" b="1" i="1" dirty="0" smtClean="0">
                <a:solidFill>
                  <a:schemeClr val="tx1"/>
                </a:solidFill>
                <a:latin typeface="Tempus Sans ITC" pitchFamily="82" charset="0"/>
              </a:rPr>
              <a:t/>
            </a:r>
            <a:br>
              <a:rPr lang="en-US" sz="1600" b="1" i="1" dirty="0" smtClean="0">
                <a:solidFill>
                  <a:schemeClr val="tx1"/>
                </a:solidFill>
                <a:latin typeface="Tempus Sans ITC" pitchFamily="82" charset="0"/>
              </a:rPr>
            </a:br>
            <a:endParaRPr lang="en-US" sz="1600" b="1" dirty="0">
              <a:solidFill>
                <a:schemeClr val="tx1"/>
              </a:solidFill>
              <a:latin typeface="Tempus Sans ITC" pitchFamily="82" charset="0"/>
            </a:endParaRPr>
          </a:p>
        </p:txBody>
      </p:sp>
      <p:pic>
        <p:nvPicPr>
          <p:cNvPr id="7" name="Content Placeholder 6" descr="IMG_7464.JPG"/>
          <p:cNvPicPr>
            <a:picLocks noGrp="1" noChangeAspect="1"/>
          </p:cNvPicPr>
          <p:nvPr>
            <p:ph idx="1"/>
          </p:nvPr>
        </p:nvPicPr>
        <p:blipFill>
          <a:blip r:embed="rId3" cstate="print"/>
          <a:stretch>
            <a:fillRect/>
          </a:stretch>
        </p:blipFill>
        <p:spPr>
          <a:xfrm>
            <a:off x="228600" y="2362200"/>
            <a:ext cx="4937760" cy="3733800"/>
          </a:xfrm>
          <a:ln w="38100">
            <a:solidFill>
              <a:srgbClr val="FFFF00"/>
            </a:solidFill>
          </a:ln>
        </p:spPr>
      </p:pic>
      <p:sp>
        <p:nvSpPr>
          <p:cNvPr id="10" name="TextBox 9"/>
          <p:cNvSpPr txBox="1"/>
          <p:nvPr/>
        </p:nvSpPr>
        <p:spPr>
          <a:xfrm>
            <a:off x="5394960" y="2133600"/>
            <a:ext cx="3749040" cy="4401205"/>
          </a:xfrm>
          <a:prstGeom prst="rect">
            <a:avLst/>
          </a:prstGeom>
          <a:noFill/>
        </p:spPr>
        <p:txBody>
          <a:bodyPr wrap="square" rtlCol="0">
            <a:spAutoFit/>
          </a:bodyPr>
          <a:lstStyle/>
          <a:p>
            <a:r>
              <a:rPr lang="en-US" sz="1400" b="1" dirty="0" smtClean="0">
                <a:latin typeface="Tempus Sans ITC" pitchFamily="82" charset="0"/>
              </a:rPr>
              <a:t>In 1974, Mr. Miller died, and the ranch became part of a trust left to his only child &amp;</a:t>
            </a:r>
          </a:p>
          <a:p>
            <a:r>
              <a:rPr lang="en-US" sz="1400" b="1" dirty="0" smtClean="0">
                <a:latin typeface="Tempus Sans ITC" pitchFamily="82" charset="0"/>
              </a:rPr>
              <a:t>her 4 children. In the 27 years  Mr. Miller</a:t>
            </a:r>
          </a:p>
          <a:p>
            <a:r>
              <a:rPr lang="en-US" sz="1400" b="1" dirty="0" smtClean="0">
                <a:latin typeface="Tempus Sans ITC" pitchFamily="82" charset="0"/>
              </a:rPr>
              <a:t>owned the Caiman, he built it into a</a:t>
            </a:r>
          </a:p>
          <a:p>
            <a:r>
              <a:rPr lang="en-US" sz="1400" b="1" dirty="0" smtClean="0">
                <a:latin typeface="Tempus Sans ITC" pitchFamily="82" charset="0"/>
              </a:rPr>
              <a:t>prize winning cattle ranch with champion</a:t>
            </a:r>
          </a:p>
          <a:p>
            <a:r>
              <a:rPr lang="en-US" sz="1400" b="1" dirty="0" err="1" smtClean="0">
                <a:latin typeface="Tempus Sans ITC" pitchFamily="82" charset="0"/>
              </a:rPr>
              <a:t>Charolais</a:t>
            </a:r>
            <a:r>
              <a:rPr lang="en-US" sz="1400" b="1" dirty="0" smtClean="0">
                <a:latin typeface="Tempus Sans ITC" pitchFamily="82" charset="0"/>
              </a:rPr>
              <a:t> and </a:t>
            </a:r>
            <a:r>
              <a:rPr lang="en-US" sz="1400" b="1" dirty="0" err="1" smtClean="0">
                <a:latin typeface="Tempus Sans ITC" pitchFamily="82" charset="0"/>
              </a:rPr>
              <a:t>Charbray</a:t>
            </a:r>
            <a:r>
              <a:rPr lang="en-US" sz="1400" b="1" dirty="0" smtClean="0">
                <a:latin typeface="Tempus Sans ITC" pitchFamily="82" charset="0"/>
              </a:rPr>
              <a:t> cattle. </a:t>
            </a:r>
          </a:p>
          <a:p>
            <a:r>
              <a:rPr lang="en-US" sz="1400" b="1" dirty="0" smtClean="0">
                <a:latin typeface="Tempus Sans ITC" pitchFamily="82" charset="0"/>
              </a:rPr>
              <a:t>In 1978,  Mr. Miller’s son –in-law took over the  management of the Caiman , building</a:t>
            </a:r>
          </a:p>
          <a:p>
            <a:r>
              <a:rPr lang="en-US" sz="1400" b="1" dirty="0" smtClean="0">
                <a:latin typeface="Tempus Sans ITC" pitchFamily="82" charset="0"/>
              </a:rPr>
              <a:t>two stock tanks and implementing the</a:t>
            </a:r>
          </a:p>
          <a:p>
            <a:r>
              <a:rPr lang="en-US" sz="1400" b="1" dirty="0" smtClean="0">
                <a:latin typeface="Tempus Sans ITC" pitchFamily="82" charset="0"/>
              </a:rPr>
              <a:t> savor-cell grazing management</a:t>
            </a:r>
          </a:p>
          <a:p>
            <a:r>
              <a:rPr lang="en-US" sz="1400" b="1" dirty="0" smtClean="0">
                <a:latin typeface="Tempus Sans ITC" pitchFamily="82" charset="0"/>
              </a:rPr>
              <a:t> system to allow more cattle to be </a:t>
            </a:r>
          </a:p>
          <a:p>
            <a:r>
              <a:rPr lang="en-US" sz="1400" b="1" dirty="0">
                <a:latin typeface="Tempus Sans ITC" pitchFamily="82" charset="0"/>
              </a:rPr>
              <a:t> </a:t>
            </a:r>
            <a:r>
              <a:rPr lang="en-US" sz="1400" b="1" dirty="0" smtClean="0">
                <a:latin typeface="Tempus Sans ITC" pitchFamily="82" charset="0"/>
              </a:rPr>
              <a:t>grazed on less land, with less stress</a:t>
            </a:r>
          </a:p>
          <a:p>
            <a:r>
              <a:rPr lang="en-US" sz="1400" b="1" dirty="0" smtClean="0">
                <a:latin typeface="Tempus Sans ITC" pitchFamily="82" charset="0"/>
              </a:rPr>
              <a:t> on the land. </a:t>
            </a:r>
          </a:p>
          <a:p>
            <a:r>
              <a:rPr lang="en-US" sz="1400" b="1" dirty="0" smtClean="0">
                <a:latin typeface="Tempus Sans ITC" pitchFamily="82" charset="0"/>
              </a:rPr>
              <a:t>In 1990, he opened up the ranch to </a:t>
            </a:r>
          </a:p>
          <a:p>
            <a:r>
              <a:rPr lang="en-US" sz="1400" b="1" dirty="0" smtClean="0">
                <a:latin typeface="Tempus Sans ITC" pitchFamily="82" charset="0"/>
              </a:rPr>
              <a:t>commercial hunting of whitetail deer, feral</a:t>
            </a:r>
          </a:p>
          <a:p>
            <a:r>
              <a:rPr lang="en-US" sz="1400" b="1" dirty="0" smtClean="0">
                <a:latin typeface="Tempus Sans ITC" pitchFamily="82" charset="0"/>
              </a:rPr>
              <a:t>hogs, and quail.  His excellent management </a:t>
            </a:r>
          </a:p>
          <a:p>
            <a:r>
              <a:rPr lang="en-US" sz="1400" b="1" dirty="0" smtClean="0">
                <a:latin typeface="Tempus Sans ITC" pitchFamily="82" charset="0"/>
              </a:rPr>
              <a:t>practices resulted in the ranch being awarded</a:t>
            </a:r>
          </a:p>
          <a:p>
            <a:r>
              <a:rPr lang="en-US" sz="1400" b="1" dirty="0" smtClean="0">
                <a:latin typeface="Tempus Sans ITC" pitchFamily="82" charset="0"/>
              </a:rPr>
              <a:t>the  1995/96 South Texas Plains Lone  Star</a:t>
            </a:r>
          </a:p>
          <a:p>
            <a:r>
              <a:rPr lang="en-US" sz="1400" b="1" dirty="0" smtClean="0">
                <a:latin typeface="Tempus Sans ITC" pitchFamily="82" charset="0"/>
              </a:rPr>
              <a:t>Land Steward Award, sponsored by the Texas</a:t>
            </a:r>
          </a:p>
          <a:p>
            <a:r>
              <a:rPr lang="en-US" sz="1400" b="1" dirty="0" smtClean="0">
                <a:latin typeface="Tempus Sans ITC" pitchFamily="82" charset="0"/>
              </a:rPr>
              <a:t>Parks  &amp; Wildlife Department. </a:t>
            </a:r>
            <a:endParaRPr lang="en-US" sz="1400" b="1" dirty="0">
              <a:latin typeface="Tempus Sans ITC"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smtClean="0">
                <a:solidFill>
                  <a:schemeClr val="tx1"/>
                </a:solidFill>
                <a:latin typeface="Tempus Sans ITC" pitchFamily="82" charset="0"/>
              </a:rPr>
              <a:t>The Caiman Ranch is situated in southwestern Texas approximately 140 miles south of San Antonio, Texas, and about 55 miles northeast of Laredo, Texas.  The property is an irregularly shaped tract of native  rangeland located approximately 20 miles east of </a:t>
            </a:r>
            <a:r>
              <a:rPr lang="en-US" sz="1800" b="1" dirty="0" err="1" smtClean="0">
                <a:solidFill>
                  <a:schemeClr val="tx1"/>
                </a:solidFill>
                <a:latin typeface="Tempus Sans ITC" pitchFamily="82" charset="0"/>
              </a:rPr>
              <a:t>Encinal</a:t>
            </a:r>
            <a:r>
              <a:rPr lang="en-US" sz="1800" b="1" dirty="0" smtClean="0">
                <a:solidFill>
                  <a:schemeClr val="tx1"/>
                </a:solidFill>
                <a:latin typeface="Tempus Sans ITC" pitchFamily="82" charset="0"/>
              </a:rPr>
              <a:t>, Texas in south central LaSalle County, along the north side of </a:t>
            </a:r>
            <a:r>
              <a:rPr lang="en-US" sz="1800" b="1" dirty="0" err="1" smtClean="0">
                <a:solidFill>
                  <a:schemeClr val="tx1"/>
                </a:solidFill>
                <a:latin typeface="Tempus Sans ITC" pitchFamily="82" charset="0"/>
              </a:rPr>
              <a:t>Coquat</a:t>
            </a:r>
            <a:r>
              <a:rPr lang="en-US" sz="1800" b="1" dirty="0" smtClean="0">
                <a:solidFill>
                  <a:schemeClr val="tx1"/>
                </a:solidFill>
                <a:latin typeface="Tempus Sans ITC" pitchFamily="82" charset="0"/>
              </a:rPr>
              <a:t> Road.</a:t>
            </a:r>
            <a:r>
              <a:rPr lang="en-US" sz="1200" dirty="0" smtClean="0">
                <a:latin typeface="Tempus Sans ITC" pitchFamily="82" charset="0"/>
              </a:rPr>
              <a:t/>
            </a:r>
            <a:br>
              <a:rPr lang="en-US" sz="1200" dirty="0" smtClean="0">
                <a:latin typeface="Tempus Sans ITC" pitchFamily="82" charset="0"/>
              </a:rPr>
            </a:br>
            <a:r>
              <a:rPr lang="en-US" sz="1200" dirty="0" smtClean="0"/>
              <a:t/>
            </a:r>
            <a:br>
              <a:rPr lang="en-US" sz="1200" dirty="0" smtClean="0"/>
            </a:br>
            <a:endParaRPr lang="en-US" sz="1200" dirty="0"/>
          </a:p>
        </p:txBody>
      </p:sp>
      <p:pic>
        <p:nvPicPr>
          <p:cNvPr id="9" name="Content Placeholder 8" descr="caiman_location_map2_0001.jpg"/>
          <p:cNvPicPr>
            <a:picLocks noGrp="1" noChangeAspect="1"/>
          </p:cNvPicPr>
          <p:nvPr>
            <p:ph sz="half" idx="2"/>
          </p:nvPr>
        </p:nvPicPr>
        <p:blipFill>
          <a:blip r:embed="rId3" cstate="print"/>
          <a:stretch>
            <a:fillRect/>
          </a:stretch>
        </p:blipFill>
        <p:spPr>
          <a:xfrm>
            <a:off x="3810000" y="1981200"/>
            <a:ext cx="5088367" cy="3931920"/>
          </a:xfrm>
          <a:ln w="38100">
            <a:solidFill>
              <a:srgbClr val="FF0000"/>
            </a:solidFill>
          </a:ln>
        </p:spPr>
      </p:pic>
      <p:pic>
        <p:nvPicPr>
          <p:cNvPr id="7" name="Content Placeholder 6" descr="caiman_location_map1_0001.jpg"/>
          <p:cNvPicPr>
            <a:picLocks noGrp="1" noChangeAspect="1"/>
          </p:cNvPicPr>
          <p:nvPr>
            <p:ph sz="half" idx="1"/>
          </p:nvPr>
        </p:nvPicPr>
        <p:blipFill>
          <a:blip r:embed="rId4" cstate="print"/>
          <a:stretch>
            <a:fillRect/>
          </a:stretch>
        </p:blipFill>
        <p:spPr>
          <a:xfrm rot="-5400000">
            <a:off x="-154132" y="2363932"/>
            <a:ext cx="4038600" cy="3120736"/>
          </a:xfrm>
          <a:ln w="38100">
            <a:solidFill>
              <a:srgbClr val="FF000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1"/>
                </a:solidFill>
                <a:latin typeface="Tempus Sans ITC" pitchFamily="82" charset="0"/>
              </a:rPr>
              <a:t>This South Texas area has long been touted as the Promised Land for bruiser whitetail bucks. The area the property is located on is truly a world of its own. It’s dry, level to gently rolling country is laced with a combination of live oaks, mesquite, elm and hackberry trees, along with a myriad of thorny plants, brush, and species of cactus, all producing excellent whitetail deer habitat.</a:t>
            </a:r>
            <a:r>
              <a:rPr lang="en-US" sz="1600" dirty="0" smtClean="0"/>
              <a:t/>
            </a:r>
            <a:br>
              <a:rPr lang="en-US" sz="1600" dirty="0" smtClean="0"/>
            </a:br>
            <a:endParaRPr lang="en-US" sz="1600" dirty="0">
              <a:latin typeface="Maiandra GD" pitchFamily="34" charset="0"/>
            </a:endParaRPr>
          </a:p>
        </p:txBody>
      </p:sp>
      <p:sp>
        <p:nvSpPr>
          <p:cNvPr id="3" name="Text Placeholder 2"/>
          <p:cNvSpPr>
            <a:spLocks noGrp="1"/>
          </p:cNvSpPr>
          <p:nvPr>
            <p:ph type="body" idx="2"/>
          </p:nvPr>
        </p:nvSpPr>
        <p:spPr>
          <a:xfrm>
            <a:off x="685800" y="1435100"/>
            <a:ext cx="2514600" cy="5422900"/>
          </a:xfrm>
        </p:spPr>
        <p:txBody>
          <a:bodyPr>
            <a:noAutofit/>
          </a:bodyPr>
          <a:lstStyle/>
          <a:p>
            <a:r>
              <a:rPr lang="en-US" sz="1400" b="1" dirty="0" smtClean="0">
                <a:latin typeface="Tempus Sans ITC" pitchFamily="82" charset="0"/>
              </a:rPr>
              <a:t>Topography of the Caiman Ranch ranges from level to gently rolling. The general flow of drainage is from the southwest to the northeast towards the Nueces River, and along Los Olmos Creek which traverses through the western section of the property. The terrain on this ranch is  diverse, starting with level or flat areas in the southeastern section, to more rolling areas in the northwestern section. There are several low lying drainages along with Los Olmos Creek. The elevation ranges from a high of approximately 393‘ at the main entrance gate in the far southeastern corner of the property,  to a low of about 322‘  in the Los Olmos Creek bed, in the northwestern section of the ranch. </a:t>
            </a:r>
            <a:endParaRPr lang="en-US" sz="1400" b="1" dirty="0">
              <a:latin typeface="Tempus Sans ITC" pitchFamily="82" charset="0"/>
            </a:endParaRPr>
          </a:p>
        </p:txBody>
      </p:sp>
      <p:pic>
        <p:nvPicPr>
          <p:cNvPr id="5" name="Content Placeholder 4" descr="caiman_topo_map_0001.jpg"/>
          <p:cNvPicPr>
            <a:picLocks noGrp="1" noChangeAspect="1"/>
          </p:cNvPicPr>
          <p:nvPr>
            <p:ph sz="half" idx="1"/>
          </p:nvPr>
        </p:nvPicPr>
        <p:blipFill>
          <a:blip r:embed="rId3" cstate="print"/>
          <a:stretch>
            <a:fillRect/>
          </a:stretch>
        </p:blipFill>
        <p:spPr>
          <a:xfrm rot="-5400000">
            <a:off x="3356759" y="1977241"/>
            <a:ext cx="5326082" cy="4114800"/>
          </a:xfrm>
          <a:ln w="38100">
            <a:solidFill>
              <a:srgbClr val="FF0000"/>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1600" dirty="0">
              <a:solidFill>
                <a:schemeClr val="tx1"/>
              </a:solidFill>
              <a:latin typeface="Maiandra GD" pitchFamily="34" charset="0"/>
            </a:endParaRPr>
          </a:p>
        </p:txBody>
      </p:sp>
      <p:sp>
        <p:nvSpPr>
          <p:cNvPr id="8" name="Text Placeholder 7"/>
          <p:cNvSpPr>
            <a:spLocks noGrp="1"/>
          </p:cNvSpPr>
          <p:nvPr>
            <p:ph type="body" idx="2"/>
          </p:nvPr>
        </p:nvSpPr>
        <p:spPr>
          <a:xfrm>
            <a:off x="685800" y="1600200"/>
            <a:ext cx="2514600" cy="4406900"/>
          </a:xfrm>
        </p:spPr>
        <p:txBody>
          <a:bodyPr>
            <a:normAutofit fontScale="85000" lnSpcReduction="10000"/>
          </a:bodyPr>
          <a:lstStyle/>
          <a:p>
            <a:r>
              <a:rPr lang="en-US" b="1" dirty="0" smtClean="0">
                <a:latin typeface="Tempus Sans ITC" pitchFamily="82" charset="0"/>
              </a:rPr>
              <a:t>Soils on the Caiman are clayey or loamy surface layers with saline, clayey or  loamy  soils, all of which are key to the excellent diverse  vegetation on the ranch, along with an excellent mixture of South Texas  brush species –  there  is   a semi-dense to dense cover with a medium to high canopy, providing  some of the best deer habitat in all of South Texas.  Openings are scattered throughout the brush, </a:t>
            </a:r>
            <a:r>
              <a:rPr lang="en-US" b="1" dirty="0" err="1" smtClean="0">
                <a:latin typeface="Tempus Sans ITC" pitchFamily="82" charset="0"/>
              </a:rPr>
              <a:t>senderos</a:t>
            </a:r>
            <a:r>
              <a:rPr lang="en-US" b="1" dirty="0" smtClean="0">
                <a:latin typeface="Tempus Sans ITC" pitchFamily="82" charset="0"/>
              </a:rPr>
              <a:t>,, fence lines, and stock tanks providing  an edge effect for the wildlife. </a:t>
            </a:r>
            <a:endParaRPr lang="en-US" b="1" dirty="0">
              <a:latin typeface="Tempus Sans ITC" pitchFamily="82" charset="0"/>
            </a:endParaRPr>
          </a:p>
        </p:txBody>
      </p:sp>
      <p:pic>
        <p:nvPicPr>
          <p:cNvPr id="5" name="Content Placeholder 4" descr="caiman_soilmap_0001.jpg"/>
          <p:cNvPicPr>
            <a:picLocks noGrp="1" noChangeAspect="1"/>
          </p:cNvPicPr>
          <p:nvPr>
            <p:ph sz="half" idx="1"/>
          </p:nvPr>
        </p:nvPicPr>
        <p:blipFill>
          <a:blip r:embed="rId3" cstate="print"/>
          <a:stretch>
            <a:fillRect/>
          </a:stretch>
        </p:blipFill>
        <p:spPr>
          <a:xfrm rot="-5400000">
            <a:off x="3061090" y="1282310"/>
            <a:ext cx="5917420" cy="4572000"/>
          </a:xfrm>
          <a:ln w="38100">
            <a:solidFill>
              <a:srgbClr val="FF00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1"/>
                </a:solidFill>
                <a:latin typeface="Tempus Sans ITC" pitchFamily="82" charset="0"/>
              </a:rPr>
              <a:t>The Caiman Ranch  is  entirely perimeter fenced  and cross fenced into  4 pastures. The entire eastern boundary line is fenced with 8’ net wire game proof , with the remainder  fenced in typical barbed wire.  There is a 4,280 foot </a:t>
            </a:r>
            <a:r>
              <a:rPr lang="en-US" sz="1600" b="1" dirty="0" smtClean="0">
                <a:solidFill>
                  <a:schemeClr val="tx1"/>
                </a:solidFill>
                <a:latin typeface="Tempus Sans ITC" pitchFamily="82" charset="0"/>
              </a:rPr>
              <a:t> deep water well  </a:t>
            </a:r>
            <a:r>
              <a:rPr lang="en-US" sz="1600" b="1" dirty="0" smtClean="0">
                <a:solidFill>
                  <a:schemeClr val="tx1"/>
                </a:solidFill>
                <a:latin typeface="Tempus Sans ITC" pitchFamily="82" charset="0"/>
              </a:rPr>
              <a:t>out of the Carrizo Aquifer,   equipped with an electrical submersible pump supplying water to the HQ area,  one stock  tank , and  various water troughs. There are 3 earthen stock  tanks scattered throughout the ranch.  </a:t>
            </a:r>
            <a:endParaRPr lang="en-US" sz="1600" b="1" dirty="0">
              <a:solidFill>
                <a:schemeClr val="tx1"/>
              </a:solidFill>
              <a:latin typeface="Tempus Sans ITC" pitchFamily="82" charset="0"/>
            </a:endParaRPr>
          </a:p>
        </p:txBody>
      </p:sp>
      <p:pic>
        <p:nvPicPr>
          <p:cNvPr id="9" name="Picture 8" descr="IMG_7476.JPG"/>
          <p:cNvPicPr>
            <a:picLocks noChangeAspect="1"/>
          </p:cNvPicPr>
          <p:nvPr/>
        </p:nvPicPr>
        <p:blipFill>
          <a:blip r:embed="rId3" cstate="print"/>
          <a:stretch>
            <a:fillRect/>
          </a:stretch>
        </p:blipFill>
        <p:spPr>
          <a:xfrm>
            <a:off x="3733800" y="3124200"/>
            <a:ext cx="5033772" cy="3355848"/>
          </a:xfrm>
          <a:prstGeom prst="rect">
            <a:avLst/>
          </a:prstGeom>
          <a:ln w="38100">
            <a:solidFill>
              <a:schemeClr val="tx1"/>
            </a:solidFill>
          </a:ln>
        </p:spPr>
      </p:pic>
      <p:pic>
        <p:nvPicPr>
          <p:cNvPr id="5" name="Content Placeholder 4" descr="IMG_7488.JPG"/>
          <p:cNvPicPr>
            <a:picLocks noGrp="1" noChangeAspect="1"/>
          </p:cNvPicPr>
          <p:nvPr>
            <p:ph sz="half" idx="1"/>
          </p:nvPr>
        </p:nvPicPr>
        <p:blipFill>
          <a:blip r:embed="rId4" cstate="print"/>
          <a:stretch>
            <a:fillRect/>
          </a:stretch>
        </p:blipFill>
        <p:spPr>
          <a:xfrm>
            <a:off x="228600" y="2133600"/>
            <a:ext cx="4251960" cy="2834640"/>
          </a:xfrm>
          <a:ln w="38100">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7472.JPG"/>
          <p:cNvPicPr>
            <a:picLocks noChangeAspect="1"/>
          </p:cNvPicPr>
          <p:nvPr/>
        </p:nvPicPr>
        <p:blipFill>
          <a:blip r:embed="rId3" cstate="print"/>
          <a:stretch>
            <a:fillRect/>
          </a:stretch>
        </p:blipFill>
        <p:spPr>
          <a:xfrm>
            <a:off x="228600" y="685800"/>
            <a:ext cx="4572000" cy="3048000"/>
          </a:xfrm>
          <a:prstGeom prst="rect">
            <a:avLst/>
          </a:prstGeom>
          <a:ln w="38100">
            <a:solidFill>
              <a:schemeClr val="tx1"/>
            </a:solidFill>
          </a:ln>
        </p:spPr>
      </p:pic>
      <p:sp>
        <p:nvSpPr>
          <p:cNvPr id="2" name="Title 1"/>
          <p:cNvSpPr>
            <a:spLocks noGrp="1"/>
          </p:cNvSpPr>
          <p:nvPr>
            <p:ph type="title"/>
          </p:nvPr>
        </p:nvSpPr>
        <p:spPr/>
        <p:txBody>
          <a:bodyPr/>
          <a:lstStyle/>
          <a:p>
            <a:r>
              <a:rPr lang="en-US" sz="1600" b="1" dirty="0" smtClean="0">
                <a:solidFill>
                  <a:srgbClr val="FFFF00"/>
                </a:solidFill>
                <a:latin typeface="Maiandra GD" pitchFamily="34" charset="0"/>
              </a:rPr>
              <a:t/>
            </a:r>
            <a:br>
              <a:rPr lang="en-US" sz="1600" b="1" dirty="0" smtClean="0">
                <a:solidFill>
                  <a:srgbClr val="FFFF00"/>
                </a:solidFill>
                <a:latin typeface="Maiandra GD" pitchFamily="34" charset="0"/>
              </a:rPr>
            </a:br>
            <a:r>
              <a:rPr lang="en-US" sz="1600" b="1" dirty="0" smtClean="0">
                <a:solidFill>
                  <a:srgbClr val="FFFF00"/>
                </a:solidFill>
                <a:latin typeface="Maiandra GD" pitchFamily="34" charset="0"/>
              </a:rPr>
              <a:t>                                                        </a:t>
            </a:r>
            <a:br>
              <a:rPr lang="en-US" sz="1600" b="1" dirty="0" smtClean="0">
                <a:solidFill>
                  <a:srgbClr val="FFFF00"/>
                </a:solidFill>
                <a:latin typeface="Maiandra GD" pitchFamily="34" charset="0"/>
              </a:rPr>
            </a:br>
            <a:endParaRPr lang="en-US" sz="1600" b="1" dirty="0">
              <a:solidFill>
                <a:srgbClr val="FFFF00"/>
              </a:solidFill>
              <a:latin typeface="Maiandra GD" pitchFamily="34" charset="0"/>
            </a:endParaRPr>
          </a:p>
        </p:txBody>
      </p:sp>
      <p:pic>
        <p:nvPicPr>
          <p:cNvPr id="5" name="Content Placeholder 4" descr="IMG_7474.JPG"/>
          <p:cNvPicPr>
            <a:picLocks noGrp="1" noChangeAspect="1"/>
          </p:cNvPicPr>
          <p:nvPr>
            <p:ph sz="half" idx="1"/>
          </p:nvPr>
        </p:nvPicPr>
        <p:blipFill>
          <a:blip r:embed="rId4" cstate="print"/>
          <a:stretch>
            <a:fillRect/>
          </a:stretch>
        </p:blipFill>
        <p:spPr>
          <a:xfrm>
            <a:off x="838200" y="4038600"/>
            <a:ext cx="4417341" cy="2560320"/>
          </a:xfrm>
          <a:ln w="38100">
            <a:solidFill>
              <a:schemeClr val="tx1"/>
            </a:solidFill>
          </a:ln>
        </p:spPr>
      </p:pic>
      <p:pic>
        <p:nvPicPr>
          <p:cNvPr id="6" name="Content Placeholder 5" descr="IMG_7481.JPG"/>
          <p:cNvPicPr>
            <a:picLocks noGrp="1" noChangeAspect="1"/>
          </p:cNvPicPr>
          <p:nvPr>
            <p:ph sz="half" idx="2"/>
          </p:nvPr>
        </p:nvPicPr>
        <p:blipFill>
          <a:blip r:embed="rId5" cstate="print"/>
          <a:stretch>
            <a:fillRect/>
          </a:stretch>
        </p:blipFill>
        <p:spPr>
          <a:xfrm>
            <a:off x="4419600" y="609600"/>
            <a:ext cx="4038600" cy="2692400"/>
          </a:xfrm>
          <a:ln w="38100">
            <a:solidFill>
              <a:schemeClr val="tx1"/>
            </a:solidFill>
          </a:ln>
        </p:spPr>
      </p:pic>
      <p:sp>
        <p:nvSpPr>
          <p:cNvPr id="9" name="TextBox 8"/>
          <p:cNvSpPr txBox="1"/>
          <p:nvPr/>
        </p:nvSpPr>
        <p:spPr>
          <a:xfrm flipH="1">
            <a:off x="5715000" y="4191000"/>
            <a:ext cx="2715047" cy="1569660"/>
          </a:xfrm>
          <a:prstGeom prst="rect">
            <a:avLst/>
          </a:prstGeom>
          <a:noFill/>
        </p:spPr>
        <p:txBody>
          <a:bodyPr wrap="square" rtlCol="0">
            <a:spAutoFit/>
          </a:bodyPr>
          <a:lstStyle/>
          <a:p>
            <a:r>
              <a:rPr lang="en-US" sz="1600" b="1" dirty="0" smtClean="0">
                <a:latin typeface="Tempus Sans ITC" pitchFamily="82" charset="0"/>
              </a:rPr>
              <a:t>Olmos Creek flows through the western section of the </a:t>
            </a:r>
          </a:p>
          <a:p>
            <a:r>
              <a:rPr lang="en-US" sz="1600" b="1" dirty="0" smtClean="0">
                <a:latin typeface="Tempus Sans ITC" pitchFamily="82" charset="0"/>
              </a:rPr>
              <a:t>Caiman Ranch. This creek  is  a wet weather creek, but</a:t>
            </a:r>
          </a:p>
          <a:p>
            <a:r>
              <a:rPr lang="en-US" sz="1600" b="1" dirty="0" smtClean="0">
                <a:latin typeface="Tempus Sans ITC" pitchFamily="82" charset="0"/>
              </a:rPr>
              <a:t>does hold pockets of water for extended periods of time. </a:t>
            </a:r>
            <a:endParaRPr lang="en-US" sz="1600" b="1" dirty="0">
              <a:latin typeface="Tempus Sans ITC"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aiman_hacienda_0001-1.jpg"/>
          <p:cNvPicPr>
            <a:picLocks noChangeAspect="1"/>
          </p:cNvPicPr>
          <p:nvPr/>
        </p:nvPicPr>
        <p:blipFill>
          <a:blip r:embed="rId3" cstate="print"/>
          <a:stretch>
            <a:fillRect/>
          </a:stretch>
        </p:blipFill>
        <p:spPr>
          <a:xfrm rot="10800000">
            <a:off x="228600" y="152400"/>
            <a:ext cx="8520057" cy="6583680"/>
          </a:xfrm>
          <a:prstGeom prst="rect">
            <a:avLst/>
          </a:prstGeom>
        </p:spPr>
      </p:pic>
      <p:sp useBgFill="1">
        <p:nvSpPr>
          <p:cNvPr id="2" name="Title 1"/>
          <p:cNvSpPr>
            <a:spLocks noGrp="1"/>
          </p:cNvSpPr>
          <p:nvPr>
            <p:ph type="title" idx="4294967295"/>
          </p:nvPr>
        </p:nvSpPr>
        <p:spPr>
          <a:xfrm>
            <a:off x="838200" y="609600"/>
            <a:ext cx="7772400" cy="990600"/>
          </a:xfrm>
        </p:spPr>
        <p:txBody>
          <a:bodyPr/>
          <a:lstStyle/>
          <a:p>
            <a:r>
              <a:rPr lang="en-US" sz="1600" b="1" dirty="0" smtClean="0">
                <a:solidFill>
                  <a:schemeClr val="tx1"/>
                </a:solidFill>
                <a:latin typeface="Tempus Sans ITC" pitchFamily="82" charset="0"/>
              </a:rPr>
              <a:t>The  4,200 sq. ft. , 6 bedroom, 5 bath hacienda  at  the  Caiman Ranch HQ  is  of a Spanish style with deep porches, a walled large courtyard surrounding  the main house, complete with a fountain.  The  hacienda is built on a concrete slab, with a stucco exterior, </a:t>
            </a:r>
            <a:r>
              <a:rPr lang="en-US" sz="1600" b="1" dirty="0" err="1" smtClean="0">
                <a:solidFill>
                  <a:schemeClr val="tx1"/>
                </a:solidFill>
                <a:latin typeface="Tempus Sans ITC" pitchFamily="82" charset="0"/>
              </a:rPr>
              <a:t>saltillo</a:t>
            </a:r>
            <a:r>
              <a:rPr lang="en-US" sz="1600" b="1" dirty="0" smtClean="0">
                <a:solidFill>
                  <a:schemeClr val="tx1"/>
                </a:solidFill>
                <a:latin typeface="Tempus Sans ITC" pitchFamily="82" charset="0"/>
              </a:rPr>
              <a:t> tile floors,  mostly 9 foot ceilings,  and ceiling fans through out.  </a:t>
            </a:r>
            <a:endParaRPr lang="en-US" sz="1600" b="1" dirty="0">
              <a:solidFill>
                <a:schemeClr val="tx1"/>
              </a:solidFill>
              <a:latin typeface="Tempus Sans ITC" pitchFamily="8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3128</TotalTime>
  <Words>1390</Words>
  <Application>Microsoft Office PowerPoint</Application>
  <PresentationFormat>On-screen Show (4:3)</PresentationFormat>
  <Paragraphs>110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Metro</vt:lpstr>
      <vt:lpstr>2002 ACRE CAIMAN RANCH</vt:lpstr>
      <vt:lpstr>The Caiman Ranch was originally a portion of the 250,000 acre Callaghan Ranch. In 1947, Mr. Henderson Coquat bought a portion of the northern section of the Callaghan Ranch from Ralph Eades and the Beall Estate. In less than a year after that purchase, Mr. Coquat traded the western half of that section to Kenneth C. Miller for an interest in a portion of the Brown  oil  &amp; gas  lease in Rust County, in East Texas .</vt:lpstr>
      <vt:lpstr>Located near this house was the road that was once a part of the Old Camino Real, or the Royal Highway, which was the stage road running from Mexico City to San Antonio, Texas. The Royal Highway crossed the Nueces River approximately 25 miles southeast of Cotulla at what was later known as the Huajuco Crossing,  and meanders on through the Caiman Ranch. The Royal Highway was also the road that Antonio Lopez de Santa Anna led  his men to the Alamo in 1836.   </vt:lpstr>
      <vt:lpstr>The Caiman Ranch is situated in southwestern Texas approximately 140 miles south of San Antonio, Texas, and about 55 miles northeast of Laredo, Texas.  The property is an irregularly shaped tract of native  rangeland located approximately 20 miles east of Encinal, Texas in south central LaSalle County, along the north side of Coquat Road.  </vt:lpstr>
      <vt:lpstr>This South Texas area has long been touted as the Promised Land for bruiser whitetail bucks. The area the property is located on is truly a world of its own. It’s dry, level to gently rolling country is laced with a combination of live oaks, mesquite, elm and hackberry trees, along with a myriad of thorny plants, brush, and species of cactus, all producing excellent whitetail deer habitat. </vt:lpstr>
      <vt:lpstr>Slide 6</vt:lpstr>
      <vt:lpstr>The Caiman Ranch  is  entirely perimeter fenced  and cross fenced into  4 pastures. The entire eastern boundary line is fenced with 8’ net wire game proof , with the remainder  fenced in typical barbed wire.  There is a 4,280 foot  deep water well  out of the Carrizo Aquifer,   equipped with an electrical submersible pump supplying water to the HQ area,  one stock  tank , and  various water troughs. There are 3 earthen stock  tanks scattered throughout the ranch.  </vt:lpstr>
      <vt:lpstr>                                                          </vt:lpstr>
      <vt:lpstr>The  4,200 sq. ft. , 6 bedroom, 5 bath hacienda  at  the  Caiman Ranch HQ  is  of a Spanish style with deep porches, a walled large courtyard surrounding  the main house, complete with a fountain.  The  hacienda is built on a concrete slab, with a stucco exterior, saltillo tile floors,  mostly 9 foot ceilings,  and ceiling fans through out.  </vt:lpstr>
      <vt:lpstr>Slide 10</vt:lpstr>
      <vt:lpstr>Slide 11</vt:lpstr>
      <vt:lpstr>At the headquarters area, there is a 2,665 sq. ft. barn, with a sheet metal exterior ,  enclosed on two sides,  with  electricity , and  a  dirt  floor.</vt:lpstr>
      <vt:lpstr>The foreman’s house is located  at the headquarters area, and is 1,700 sq. ft., 3 bedroom, 2 bath house, with central air and heat, with carpet and tile floors. The 600 sq. ft. workshop is next to the foreman’s house, and is equipped with electricity and an enclosed tool room.  Additionally, there is a 1,640 sq. ft.  implement shed, enclosed on one side, with seven stalls and a game cleaning area and hoist. </vt:lpstr>
      <vt:lpstr>Slide 14</vt:lpstr>
      <vt:lpstr>Slide 15</vt:lpstr>
      <vt:lpstr>Slide 16</vt:lpstr>
      <vt:lpstr>Slide 17</vt:lpstr>
      <vt:lpstr>Slide 18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120</cp:revision>
  <dcterms:created xsi:type="dcterms:W3CDTF">2010-05-02T17:12:40Z</dcterms:created>
  <dcterms:modified xsi:type="dcterms:W3CDTF">2010-06-07T22:08:34Z</dcterms:modified>
</cp:coreProperties>
</file>